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Open Sans Light" panose="020B0306030504020204" pitchFamily="34" charset="0"/>
      <p:regular r:id="rId17"/>
      <p:italic r:id="rId18"/>
    </p:embeddedFont>
    <p:embeddedFont>
      <p:font typeface="Raleway Bold" panose="020B0604020202020204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15" autoAdjust="0"/>
    <p:restoredTop sz="94650" autoAdjust="0"/>
  </p:normalViewPr>
  <p:slideViewPr>
    <p:cSldViewPr>
      <p:cViewPr varScale="1">
        <p:scale>
          <a:sx n="42" d="100"/>
          <a:sy n="42" d="100"/>
        </p:scale>
        <p:origin x="53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Zanettin" userId="051dafa4-0ab9-4cd1-b63c-ad3b18943bc1" providerId="ADAL" clId="{D298D838-A76F-46B4-BBB0-C054D8B741CF}"/>
    <pc:docChg chg="undo custSel modSld">
      <pc:chgData name="Ana Zanettin" userId="051dafa4-0ab9-4cd1-b63c-ad3b18943bc1" providerId="ADAL" clId="{D298D838-A76F-46B4-BBB0-C054D8B741CF}" dt="2024-07-15T14:23:46.904" v="13" actId="20577"/>
      <pc:docMkLst>
        <pc:docMk/>
      </pc:docMkLst>
      <pc:sldChg chg="modSp mod">
        <pc:chgData name="Ana Zanettin" userId="051dafa4-0ab9-4cd1-b63c-ad3b18943bc1" providerId="ADAL" clId="{D298D838-A76F-46B4-BBB0-C054D8B741CF}" dt="2024-07-15T14:15:52.276" v="4" actId="20577"/>
        <pc:sldMkLst>
          <pc:docMk/>
          <pc:sldMk cId="0" sldId="256"/>
        </pc:sldMkLst>
        <pc:spChg chg="mod">
          <ac:chgData name="Ana Zanettin" userId="051dafa4-0ab9-4cd1-b63c-ad3b18943bc1" providerId="ADAL" clId="{D298D838-A76F-46B4-BBB0-C054D8B741CF}" dt="2024-07-15T14:15:52.276" v="4" actId="20577"/>
          <ac:spMkLst>
            <pc:docMk/>
            <pc:sldMk cId="0" sldId="256"/>
            <ac:spMk id="2" creationId="{620DB9D0-E66A-64DB-25A4-4BA7BD829FDE}"/>
          </ac:spMkLst>
        </pc:spChg>
      </pc:sldChg>
      <pc:sldChg chg="modSp mod">
        <pc:chgData name="Ana Zanettin" userId="051dafa4-0ab9-4cd1-b63c-ad3b18943bc1" providerId="ADAL" clId="{D298D838-A76F-46B4-BBB0-C054D8B741CF}" dt="2024-07-15T14:23:46.904" v="13" actId="20577"/>
        <pc:sldMkLst>
          <pc:docMk/>
          <pc:sldMk cId="0" sldId="267"/>
        </pc:sldMkLst>
        <pc:spChg chg="mod">
          <ac:chgData name="Ana Zanettin" userId="051dafa4-0ab9-4cd1-b63c-ad3b18943bc1" providerId="ADAL" clId="{D298D838-A76F-46B4-BBB0-C054D8B741CF}" dt="2024-07-15T14:23:46.904" v="13" actId="20577"/>
          <ac:spMkLst>
            <pc:docMk/>
            <pc:sldMk cId="0" sldId="267"/>
            <ac:spMk id="2" creationId="{5685583A-B027-0C6F-215D-25EFDEBAC7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4924-8BF5-4958-2159-78B7261C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94F5-068D-264E-8E95-DF435EA87970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07DC9-9CB4-1ED8-D8F1-3F3183D9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0D7C6-6EB8-CE76-2485-A679761A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3527-79B6-FA41-B27F-C2EDD15D5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3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0BD54-1D7F-80CA-5C5F-CB0AEC1A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0AD8-5D59-5D4A-93CC-381190989DBF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600A7-E6C4-0788-2465-04258854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A420-F505-E2DF-4E57-C92BCCB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8601-2A64-D84F-8752-639949C49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5DCC4-3695-9394-24FE-499A651B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2289-71FF-8149-9A64-A35F5502CF1B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DD05A-37B5-BA59-0B4A-7E0FB3F3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AF1D9-276C-3F8B-653B-41B676FC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680D-826A-BC4D-98CF-42F97919E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9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06D39-E281-514E-A13B-7C522BF8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3916-8B94-0148-9890-DD6B4E15AF3F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9253B-05D4-BE7E-3CCF-EB2760BF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925AB-F6EC-8EFC-1DFD-4EEE7E3F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18A5-917A-8B42-8666-9FD5CA6DB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2A21-D599-3EAE-D103-9682FCDE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A3AF-3610-8B45-8F9C-30CFEC8339C9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0B950-D808-B8F1-350E-8FEBFC12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C2D22-B7B6-2917-895A-FFBE436A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B010-FCE7-6442-9020-EABF06412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E4768A-84D0-A711-C907-1247A2C3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1F1D-BDB5-F24C-A8C5-61CF85D0F539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582350-3F83-898C-50EC-CEA138DD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E6FAA5-40B1-2467-D1F4-6A317B18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6BCEC-59CC-614B-85D0-2A14391EF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2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ACC5B6-983F-0FA4-D1BD-5B42AD64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2ED7-B36A-0448-A10C-056932907F99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113CC0-12A3-2BB7-BEB5-EEB90DAF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5E7B98-B1A9-64FC-7E2B-E5D0E6A3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19CC-7DCD-B94A-9153-5400B5FB1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2EB586-2FB1-288D-2C9D-71FC1A60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D940-DBD2-4245-A2E7-16252866AC29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41B62F-8A3F-88AA-B91D-6344042C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C16FE-A9EC-14AA-0528-D4498A72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5B11E-8A3A-9249-8734-1481AD930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B8F6C5-D004-CC0F-933F-BC806A16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E789-5CA4-5E41-AD3D-FFA249C3C3C1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C46273-D690-1F1A-40DF-E11DB1F7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5E5588-72AB-A436-038A-3419571F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00D6-7411-344E-8CA4-2DE05578E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4FD6C5-2019-7B19-D151-F43FFE28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9FFFA-2030-424A-A9AD-22CFD3E17E71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D8C278-09CA-9424-0423-6A40B54F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231C33-6876-7853-5CEB-D16D4E97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5DC6-289A-2247-B165-7FB5672B5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2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0CAAAD-558F-CB9B-5224-E38939BA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0C20-4786-E140-8BFF-27C8D7C4F557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AB6E63-605C-EFDA-B420-E7D409B0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0EC574-5BC3-1E77-7B57-1B7F9975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9896-7C63-7849-BA03-4FFF3B198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6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BF8E74B-ECB7-A1E9-F4E6-0F8D2CAB4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8391815-096D-B9E2-4104-7B96C62BA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/>
              <a:t>Click to edit Master text styles</a:t>
            </a:r>
          </a:p>
          <a:p>
            <a:pPr lvl="1"/>
            <a:r>
              <a:rPr lang="en-US" altLang="es-AR"/>
              <a:t>Second level</a:t>
            </a:r>
          </a:p>
          <a:p>
            <a:pPr lvl="2"/>
            <a:r>
              <a:rPr lang="en-US" altLang="es-AR"/>
              <a:t>Third level</a:t>
            </a:r>
          </a:p>
          <a:p>
            <a:pPr lvl="3"/>
            <a:r>
              <a:rPr lang="en-US" altLang="es-AR"/>
              <a:t>Fourth level</a:t>
            </a:r>
          </a:p>
          <a:p>
            <a:pPr lvl="4"/>
            <a:r>
              <a:rPr lang="en-US" altLang="es-A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3A692-6B1A-A646-C27A-FD591B197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488399-0957-6240-8017-DD33FB45C1C2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6A317-1159-8F83-FD36-6CF433856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1363-7A35-7200-68D8-AC9150C2C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1D94E-625F-ED41-B25F-968373C3A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20DB9D0-E66A-64DB-25A4-4BA7BD829FDE}"/>
              </a:ext>
            </a:extLst>
          </p:cNvPr>
          <p:cNvSpPr txBox="1"/>
          <p:nvPr/>
        </p:nvSpPr>
        <p:spPr>
          <a:xfrm>
            <a:off x="802481" y="482704"/>
            <a:ext cx="14298613" cy="809048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spc="8" dirty="0">
                <a:solidFill>
                  <a:srgbClr val="FFFFFF"/>
                </a:solidFill>
                <a:latin typeface="Raleway Bold"/>
              </a:rPr>
              <a:t>Los Principios de 2015 sobre la Elección del Derecho Aplicable en materia de Contratos Comerciales Internacionales</a:t>
            </a:r>
            <a:r>
              <a:rPr lang="en-US" sz="7200" spc="8" dirty="0">
                <a:solidFill>
                  <a:srgbClr val="FFFFFF"/>
                </a:solidFill>
                <a:latin typeface="Raleway Bold"/>
              </a:rPr>
              <a:t>:</a:t>
            </a:r>
          </a:p>
          <a:p>
            <a:pPr eaLnBrk="1" fontAlgn="auto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7200" spc="8" dirty="0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spc="8" dirty="0">
                <a:solidFill>
                  <a:srgbClr val="FFFFFF"/>
                </a:solidFill>
                <a:latin typeface="Raleway Bold"/>
              </a:rPr>
              <a:t>Efectos y </a:t>
            </a:r>
            <a:r>
              <a:rPr lang="en-US" sz="7200" spc="8" dirty="0" err="1">
                <a:solidFill>
                  <a:srgbClr val="FFFFFF"/>
                </a:solidFill>
                <a:latin typeface="Raleway Bold"/>
              </a:rPr>
              <a:t>preguntas</a:t>
            </a:r>
            <a:endParaRPr lang="en-US" sz="7200" spc="8" dirty="0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100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0" spc="8" dirty="0">
              <a:solidFill>
                <a:srgbClr val="FFFFFF"/>
              </a:solidFill>
              <a:latin typeface="Raleway Bold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B0831357-7602-884E-B7BE-91512D9E8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8388350"/>
            <a:ext cx="6746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AE2B537-4909-676E-68D2-6C86E435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7"/>
          <a:stretch>
            <a:fillRect/>
          </a:stretch>
        </p:blipFill>
        <p:spPr bwMode="auto">
          <a:xfrm>
            <a:off x="14846300" y="0"/>
            <a:ext cx="2622550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32FAA0A-368E-FEDC-643C-EC740700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6" r="9824"/>
          <a:stretch>
            <a:fillRect/>
          </a:stretch>
        </p:blipFill>
        <p:spPr bwMode="auto">
          <a:xfrm>
            <a:off x="15355888" y="0"/>
            <a:ext cx="293211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13C123F-B002-9823-319B-ECC7362D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DECF71F5-5134-EB18-02DF-B17009F9BCF8}"/>
              </a:ext>
            </a:extLst>
          </p:cNvPr>
          <p:cNvSpPr txBox="1"/>
          <p:nvPr/>
        </p:nvSpPr>
        <p:spPr>
          <a:xfrm>
            <a:off x="1028700" y="3719513"/>
            <a:ext cx="8902700" cy="282128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699" spc="3" dirty="0">
                <a:solidFill>
                  <a:srgbClr val="231F20"/>
                </a:solidFill>
                <a:latin typeface="Raleway Bold"/>
              </a:rPr>
              <a:t>¿Se aceptará la elección de las partes si eligen normas no estatales?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699" spc="3" dirty="0">
                <a:solidFill>
                  <a:srgbClr val="231F20"/>
                </a:solidFill>
                <a:latin typeface="Raleway Bold"/>
              </a:rPr>
              <a:t> 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699" spc="3" dirty="0">
                <a:solidFill>
                  <a:srgbClr val="231F20"/>
                </a:solidFill>
                <a:latin typeface="Raleway Bold"/>
              </a:rPr>
              <a:t>¿Cómo difieren las prácticas en la vía judicial y en el arbitraje?</a:t>
            </a: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9CA241A8-60C1-99A7-8FB9-7DE52445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7075" y="9147175"/>
            <a:ext cx="67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s-AR" sz="3000">
                <a:solidFill>
                  <a:srgbClr val="000000"/>
                </a:solidFill>
                <a:latin typeface="Raleway Bold" panose="020B0803030101060003" pitchFamily="34" charset="77"/>
              </a:rPr>
              <a:t>10</a:t>
            </a:r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2F45F273-CCC1-9EF5-3736-A605A1F32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3138" y="8420100"/>
            <a:ext cx="4535487" cy="109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38"/>
              </a:lnSpc>
            </a:pPr>
            <a:r>
              <a:rPr lang="es-ES_tradnl" altLang="es-AR" sz="2100" dirty="0">
                <a:solidFill>
                  <a:srgbClr val="000000"/>
                </a:solidFill>
                <a:latin typeface="Open Sans Light" panose="020B0306030504020204" pitchFamily="34" charset="0"/>
              </a:rPr>
              <a:t>Resultados que arroja la encuesta realizada en 2022 por la HCCH en 25 centros de arbitraje. </a:t>
            </a: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F39E8849-79AB-2364-F9C3-786E73EA1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081" y="1943100"/>
            <a:ext cx="3911600" cy="5956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F9BE549-05DB-C34B-B0C0-4C984746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650FA5F-3D78-019D-036A-55BE6760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348" b="19454"/>
          <a:stretch>
            <a:fillRect/>
          </a:stretch>
        </p:blipFill>
        <p:spPr>
          <a:xfrm>
            <a:off x="15192375" y="2757488"/>
            <a:ext cx="3095625" cy="7529512"/>
          </a:xfrm>
          <a:prstGeom prst="rect">
            <a:avLst/>
          </a:prstGeom>
        </p:spPr>
      </p:pic>
      <p:sp>
        <p:nvSpPr>
          <p:cNvPr id="12292" name="TextBox 4">
            <a:extLst>
              <a:ext uri="{FF2B5EF4-FFF2-40B4-BE49-F238E27FC236}">
                <a16:creationId xmlns:a16="http://schemas.microsoft.com/office/drawing/2014/main" id="{91121925-3256-75F6-A79B-5581308A7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300" y="9147175"/>
            <a:ext cx="63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s-AR" sz="3000">
                <a:solidFill>
                  <a:srgbClr val="000000"/>
                </a:solidFill>
                <a:latin typeface="Raleway Bold" panose="020B0803030101060003" pitchFamily="34" charset="77"/>
              </a:rPr>
              <a:t>11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A0F267D-FF37-689B-E515-D81A51DC25E5}"/>
              </a:ext>
            </a:extLst>
          </p:cNvPr>
          <p:cNvSpPr txBox="1"/>
          <p:nvPr/>
        </p:nvSpPr>
        <p:spPr>
          <a:xfrm>
            <a:off x="990600" y="3238500"/>
            <a:ext cx="13300075" cy="34368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600" spc="5" dirty="0">
                <a:solidFill>
                  <a:srgbClr val="000000"/>
                </a:solidFill>
                <a:latin typeface="Raleway Bold"/>
              </a:rPr>
              <a:t>¿Qué necesidad hay de armonización de las normas de elección del derecho aplicable en contratos comerciales internacionales?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97C71DB-9CF9-EF69-4754-5DA69E2F4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8388350"/>
            <a:ext cx="6746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A7A02A36-034B-84C7-A684-E7D038BA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6" r="9824"/>
          <a:stretch>
            <a:fillRect/>
          </a:stretch>
        </p:blipFill>
        <p:spPr bwMode="auto">
          <a:xfrm>
            <a:off x="15355888" y="0"/>
            <a:ext cx="293211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B71B1970-0FB6-E36F-6A80-F1872ADE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7"/>
          <a:stretch>
            <a:fillRect/>
          </a:stretch>
        </p:blipFill>
        <p:spPr bwMode="auto">
          <a:xfrm>
            <a:off x="14846300" y="0"/>
            <a:ext cx="2622550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5685583A-B027-0C6F-215D-25EFDEBAC77C}"/>
              </a:ext>
            </a:extLst>
          </p:cNvPr>
          <p:cNvSpPr txBox="1"/>
          <p:nvPr/>
        </p:nvSpPr>
        <p:spPr>
          <a:xfrm>
            <a:off x="5605462" y="2932440"/>
            <a:ext cx="7077075" cy="45132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¿Le gustaría saber más?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Vea el </a:t>
            </a:r>
            <a:r>
              <a:rPr lang="es-ES_tradnl" sz="3699" u="sng" spc="3" dirty="0">
                <a:solidFill>
                  <a:srgbClr val="FFFFFF"/>
                </a:solidFill>
                <a:latin typeface="Raleway Bold"/>
              </a:rPr>
              <a:t>Documento Preliminar 9</a:t>
            </a: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s-ES_tradnl" sz="3699" spc="3">
                <a:solidFill>
                  <a:srgbClr val="FFFFFF"/>
                </a:solidFill>
                <a:latin typeface="Raleway Bold"/>
              </a:rPr>
              <a:t>(CAGP de </a:t>
            </a: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2022) de la HCCH. 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699" spc="3" dirty="0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¡Únase a nosotros en CODIFI!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699" spc="3" dirty="0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En línea, 12-16 de septiembre de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73DD7C1-D545-6511-0A76-A4DBE720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477D01F2-C94E-EECD-2D64-6592C109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0263" y="9147175"/>
            <a:ext cx="21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s-AR" sz="3000">
                <a:solidFill>
                  <a:srgbClr val="000000"/>
                </a:solidFill>
                <a:latin typeface="Raleway Bold" panose="020B0803030101060003" pitchFamily="34" charset="77"/>
              </a:rPr>
              <a:t>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0C10D7-3CAA-0B8A-E0F9-F7458B384E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435" r="32009"/>
          <a:stretch>
            <a:fillRect/>
          </a:stretch>
        </p:blipFill>
        <p:spPr>
          <a:xfrm>
            <a:off x="15086013" y="0"/>
            <a:ext cx="3201987" cy="5757863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E8F1061-D1F4-7F9B-3865-8FB7961DA3CC}"/>
              </a:ext>
            </a:extLst>
          </p:cNvPr>
          <p:cNvSpPr txBox="1"/>
          <p:nvPr/>
        </p:nvSpPr>
        <p:spPr>
          <a:xfrm>
            <a:off x="1219200" y="1714500"/>
            <a:ext cx="13522325" cy="515525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600" spc="5" dirty="0">
                <a:solidFill>
                  <a:srgbClr val="000000"/>
                </a:solidFill>
                <a:latin typeface="Raleway Bold"/>
              </a:rPr>
              <a:t>Los Principios de 2015, el primer instrumento normativo no vinculante de la HCCH, fueron concebidos para promover la autonomía de la voluntad de las partes en los contratos comerciales internacionales.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7C2E48F-F2B1-BB5A-E593-D72CF585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r="842" b="20226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50E59F50-79FD-58D6-4020-27E873F89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D83AA91-C8F9-BE92-5789-AEB19C80C553}"/>
              </a:ext>
            </a:extLst>
          </p:cNvPr>
          <p:cNvSpPr txBox="1"/>
          <p:nvPr/>
        </p:nvSpPr>
        <p:spPr>
          <a:xfrm>
            <a:off x="2952750" y="2733675"/>
            <a:ext cx="12382500" cy="575022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600" spc="5" dirty="0">
                <a:solidFill>
                  <a:srgbClr val="231F20"/>
                </a:solidFill>
                <a:latin typeface="Raleway Bold"/>
              </a:rPr>
              <a:t>A la vez que refuerzan el concepto de la autonomía de la voluntad de las partes, los Principios de 2015 también establecen límites bien definidos, lo cual perfecciona y equilibra dicho concepto.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5600" spc="5" dirty="0">
              <a:solidFill>
                <a:srgbClr val="231F20"/>
              </a:solidFill>
              <a:latin typeface="Raleway Bold"/>
            </a:endParaRPr>
          </a:p>
        </p:txBody>
      </p:sp>
      <p:sp>
        <p:nvSpPr>
          <p:cNvPr id="4101" name="TextBox 5">
            <a:extLst>
              <a:ext uri="{FF2B5EF4-FFF2-40B4-BE49-F238E27FC236}">
                <a16:creationId xmlns:a16="http://schemas.microsoft.com/office/drawing/2014/main" id="{55BFDAB2-625B-D7FC-C067-F8661C1EC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1850" y="9147175"/>
            <a:ext cx="21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s-AR" sz="3000">
                <a:solidFill>
                  <a:srgbClr val="000000"/>
                </a:solidFill>
                <a:latin typeface="Raleway Bold" panose="020B0803030101060003" pitchFamily="34" charset="77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FBD025D-1489-6568-E343-5780338C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b="7652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40FA0330-8C12-A6C1-F2F3-97FCB211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18CA3A2-5204-012D-82A8-5A9BC7BBE60B}"/>
              </a:ext>
            </a:extLst>
          </p:cNvPr>
          <p:cNvSpPr txBox="1"/>
          <p:nvPr/>
        </p:nvSpPr>
        <p:spPr>
          <a:xfrm>
            <a:off x="1028700" y="3719513"/>
            <a:ext cx="8778875" cy="338554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231F20"/>
                </a:solidFill>
                <a:latin typeface="Raleway Bold"/>
              </a:rPr>
              <a:t>Los Principios de 2015 ofrecen un marco global para los usuarios a fines de establecer, reformar o interpretar regímenes de elección de derecho aplicable a nivel nacional, regional e internacional.</a:t>
            </a:r>
          </a:p>
        </p:txBody>
      </p:sp>
      <p:sp>
        <p:nvSpPr>
          <p:cNvPr id="5125" name="TextBox 5">
            <a:extLst>
              <a:ext uri="{FF2B5EF4-FFF2-40B4-BE49-F238E27FC236}">
                <a16:creationId xmlns:a16="http://schemas.microsoft.com/office/drawing/2014/main" id="{4FD87935-4B26-7EC3-38D6-E62EC2F6D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8675" y="9147175"/>
            <a:ext cx="217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s-AR" sz="3000">
                <a:solidFill>
                  <a:srgbClr val="000000"/>
                </a:solidFill>
                <a:latin typeface="Raleway Bold" panose="020B0803030101060003" pitchFamily="34" charset="77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22D238E-1928-C96F-AA79-F206126E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6FFCE5B-AA67-6EFF-AC8A-4EEE4F5DC795}"/>
              </a:ext>
            </a:extLst>
          </p:cNvPr>
          <p:cNvSpPr txBox="1"/>
          <p:nvPr/>
        </p:nvSpPr>
        <p:spPr>
          <a:xfrm>
            <a:off x="1028700" y="3238500"/>
            <a:ext cx="8272463" cy="338554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Los Principios de 2015 han servido tanto como inspiración y como modelo para la elaboración de leyes nacionales o regionales en materia de contratos comerciales internacionales. </a:t>
            </a:r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13CC765D-54C2-D7EA-9CD5-9C562388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1850" y="9147175"/>
            <a:ext cx="21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s-AR" sz="3000">
                <a:solidFill>
                  <a:srgbClr val="000000"/>
                </a:solidFill>
                <a:latin typeface="Raleway Bold" panose="020B0803030101060003" pitchFamily="34" charset="77"/>
              </a:rPr>
              <a:t>5</a:t>
            </a:r>
          </a:p>
        </p:txBody>
      </p:sp>
      <p:sp>
        <p:nvSpPr>
          <p:cNvPr id="6150" name="TextBox 6">
            <a:extLst>
              <a:ext uri="{FF2B5EF4-FFF2-40B4-BE49-F238E27FC236}">
                <a16:creationId xmlns:a16="http://schemas.microsoft.com/office/drawing/2014/main" id="{9EF2B1A3-0C88-64D2-E052-764CC270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7475" y="8420100"/>
            <a:ext cx="4281488" cy="109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38"/>
              </a:lnSpc>
            </a:pPr>
            <a:r>
              <a:rPr lang="es-ES_tradnl" altLang="es-AR" sz="2100" dirty="0">
                <a:solidFill>
                  <a:srgbClr val="000000"/>
                </a:solidFill>
                <a:latin typeface="Open Sans Light" panose="020B0306030504020204" pitchFamily="34" charset="0"/>
              </a:rPr>
              <a:t>Resultados que arroja la encuesta realizada en 2022 por la HCCH en 25 centros de arbitraje. </a:t>
            </a:r>
          </a:p>
        </p:txBody>
      </p:sp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BF8BCAD5-388B-44B3-9EC7-A7EFEC848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35" y="1485900"/>
            <a:ext cx="46101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03E2CC8-6DA5-0E4D-CD50-61B26ADC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5" t="5917" b="1318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562A6911-0568-CD42-C381-AABA27EA3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A0D8EAD-ED7E-931D-0492-380CB168577C}"/>
              </a:ext>
            </a:extLst>
          </p:cNvPr>
          <p:cNvSpPr txBox="1"/>
          <p:nvPr/>
        </p:nvSpPr>
        <p:spPr>
          <a:xfrm>
            <a:off x="1960563" y="2876550"/>
            <a:ext cx="8469312" cy="50783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Diversas organizaciones internacionales tales como la CNUDMI, la Cámara Internacional de Comercio y el Comité Jurídico Interamericano de la OEA, cuyos objetivos son armonizar la ley o promover operaciones comerciales internacionales, han apoyado formalmente estos principios.</a:t>
            </a:r>
          </a:p>
        </p:txBody>
      </p:sp>
      <p:sp>
        <p:nvSpPr>
          <p:cNvPr id="7173" name="TextBox 5">
            <a:extLst>
              <a:ext uri="{FF2B5EF4-FFF2-40B4-BE49-F238E27FC236}">
                <a16:creationId xmlns:a16="http://schemas.microsoft.com/office/drawing/2014/main" id="{200BE8E3-2BD2-236E-99CA-4FC9F1ACC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325" y="9147175"/>
            <a:ext cx="23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s-AR" sz="3000">
                <a:solidFill>
                  <a:srgbClr val="000000"/>
                </a:solidFill>
                <a:latin typeface="Raleway Bold" panose="020B0803030101060003" pitchFamily="34" charset="77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25AD751-0C16-B27B-5392-D123FA56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 b="7787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BAC8E2B3-2280-2D8C-76E8-C30D37418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93EA66D-535E-8636-87C5-0D12A58186E3}"/>
              </a:ext>
            </a:extLst>
          </p:cNvPr>
          <p:cNvSpPr txBox="1"/>
          <p:nvPr/>
        </p:nvSpPr>
        <p:spPr>
          <a:xfrm>
            <a:off x="1960563" y="3438525"/>
            <a:ext cx="9558337" cy="257762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600" spc="5" dirty="0">
                <a:solidFill>
                  <a:srgbClr val="FFFFFF"/>
                </a:solidFill>
                <a:latin typeface="Raleway Bold"/>
              </a:rPr>
              <a:t>Algunas cuestiones acerca de los Principios de 2015 que se abordarán en CODIFI </a:t>
            </a:r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278C0709-7F87-0589-4C7D-A377EFA9F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0263" y="9147175"/>
            <a:ext cx="21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s-AR" sz="3000">
                <a:solidFill>
                  <a:srgbClr val="223231"/>
                </a:solidFill>
                <a:latin typeface="Raleway Bold" panose="020B0803030101060003" pitchFamily="34" charset="77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010F833-48AD-1572-E1C5-D2334510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9C9F5C2-F429-A3CC-7A25-53ACC01B66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348" b="19454"/>
          <a:stretch>
            <a:fillRect/>
          </a:stretch>
        </p:blipFill>
        <p:spPr>
          <a:xfrm>
            <a:off x="15192375" y="2757488"/>
            <a:ext cx="3095625" cy="7529512"/>
          </a:xfrm>
          <a:prstGeom prst="rect">
            <a:avLst/>
          </a:prstGeom>
        </p:spPr>
      </p:pic>
      <p:sp>
        <p:nvSpPr>
          <p:cNvPr id="9220" name="TextBox 4">
            <a:extLst>
              <a:ext uri="{FF2B5EF4-FFF2-40B4-BE49-F238E27FC236}">
                <a16:creationId xmlns:a16="http://schemas.microsoft.com/office/drawing/2014/main" id="{452E8E60-293F-37AE-D8D6-3C8CE3F34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325" y="9147175"/>
            <a:ext cx="23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s-AR" sz="3000">
                <a:solidFill>
                  <a:srgbClr val="000000"/>
                </a:solidFill>
                <a:latin typeface="Raleway Bold" panose="020B0803030101060003" pitchFamily="34" charset="77"/>
              </a:rPr>
              <a:t>8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CB0B887-846D-DCFD-7E90-C8DEB3BE335A}"/>
              </a:ext>
            </a:extLst>
          </p:cNvPr>
          <p:cNvSpPr txBox="1"/>
          <p:nvPr/>
        </p:nvSpPr>
        <p:spPr>
          <a:xfrm>
            <a:off x="1028700" y="3438525"/>
            <a:ext cx="13001625" cy="429604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600" spc="5" dirty="0">
                <a:solidFill>
                  <a:srgbClr val="000000"/>
                </a:solidFill>
                <a:latin typeface="Raleway Bold"/>
              </a:rPr>
              <a:t>¿Cómo se negocia la elección del derecho aplicable en los contratos comerciales internacionales y cuáles son las consecuencias prácticas de dicha elección?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E0CBEC3-FC47-13F3-D64F-02AE49E1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70F64877-F9DA-6515-B27A-1A9D5C33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2136775"/>
            <a:ext cx="902017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92905C42-81B8-1077-6549-625AC7AA023C}"/>
              </a:ext>
            </a:extLst>
          </p:cNvPr>
          <p:cNvSpPr txBox="1"/>
          <p:nvPr/>
        </p:nvSpPr>
        <p:spPr>
          <a:xfrm>
            <a:off x="762000" y="2136775"/>
            <a:ext cx="7262813" cy="451405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231F20"/>
                </a:solidFill>
                <a:latin typeface="Raleway Bold"/>
              </a:rPr>
              <a:t>¿En qué medida se respetará la elección del derecho aplicable de las partes?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699" spc="3" dirty="0">
              <a:solidFill>
                <a:srgbClr val="231F2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231F20"/>
                </a:solidFill>
                <a:latin typeface="Raleway Bold"/>
              </a:rPr>
              <a:t>¿Cuáles son las posibles limitaciones? ¿ Qué diferencias hay entre las limitaciones en la vía judicial y en el arbitraje? </a:t>
            </a:r>
          </a:p>
        </p:txBody>
      </p:sp>
      <p:sp>
        <p:nvSpPr>
          <p:cNvPr id="10245" name="TextBox 5">
            <a:extLst>
              <a:ext uri="{FF2B5EF4-FFF2-40B4-BE49-F238E27FC236}">
                <a16:creationId xmlns:a16="http://schemas.microsoft.com/office/drawing/2014/main" id="{7BFEAFF8-5113-9541-54FA-9F706C32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0" y="9147175"/>
            <a:ext cx="22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es-AR" sz="3000">
                <a:solidFill>
                  <a:srgbClr val="000000"/>
                </a:solidFill>
                <a:latin typeface="Raleway Bold" panose="020B0803030101060003" pitchFamily="34" charset="77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1D76A2F786A40AF9586BAC11C59E1" ma:contentTypeVersion="8" ma:contentTypeDescription="Create a new document." ma:contentTypeScope="" ma:versionID="17b11d12313d5d2e840c700a2a0348c8">
  <xsd:schema xmlns:xsd="http://www.w3.org/2001/XMLSchema" xmlns:xs="http://www.w3.org/2001/XMLSchema" xmlns:p="http://schemas.microsoft.com/office/2006/metadata/properties" xmlns:ns2="767784bb-b18c-450a-bd80-6f35ecd82afb" xmlns:ns3="fff67857-0fef-4031-9241-e723d592f3bc" targetNamespace="http://schemas.microsoft.com/office/2006/metadata/properties" ma:root="true" ma:fieldsID="78fbdcbac0e5cbe144764ef6146c9fe9" ns2:_="" ns3:_="">
    <xsd:import namespace="767784bb-b18c-450a-bd80-6f35ecd82afb"/>
    <xsd:import namespace="fff67857-0fef-4031-9241-e723d592f3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784bb-b18c-450a-bd80-6f35ecd82a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67857-0fef-4031-9241-e723d592f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697862-8147-4E54-AE48-1168B0F0F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F6585C-8CC1-4AA4-88FC-00D6E69255F5}">
  <ds:schemaRefs>
    <ds:schemaRef ds:uri="http://schemas.microsoft.com/office/2006/documentManagement/types"/>
    <ds:schemaRef ds:uri="fff67857-0fef-4031-9241-e723d592f3bc"/>
    <ds:schemaRef ds:uri="http://purl.org/dc/dcmitype/"/>
    <ds:schemaRef ds:uri="http://www.w3.org/XML/1998/namespace"/>
    <ds:schemaRef ds:uri="http://schemas.microsoft.com/office/2006/metadata/properties"/>
    <ds:schemaRef ds:uri="767784bb-b18c-450a-bd80-6f35ecd82af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9D04A97-34AA-4BCB-88BC-41EC61D673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7784bb-b18c-450a-bd80-6f35ecd82afb"/>
    <ds:schemaRef ds:uri="fff67857-0fef-4031-9241-e723d592f3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390</Words>
  <Application>Microsoft Office PowerPoint</Application>
  <PresentationFormat>Custom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Open Sans Light</vt:lpstr>
      <vt:lpstr>Arial</vt:lpstr>
      <vt:lpstr>Calibri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- Principles</dc:title>
  <dc:creator>Ana Zanettin</dc:creator>
  <cp:lastModifiedBy>Ana Zanettin</cp:lastModifiedBy>
  <cp:revision>7</cp:revision>
  <dcterms:created xsi:type="dcterms:W3CDTF">2006-08-16T00:00:00Z</dcterms:created>
  <dcterms:modified xsi:type="dcterms:W3CDTF">2024-07-15T14:23:51Z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0x010100A121D76A2F786A40AF9586BAC11C59E1</vt:lpwstr>
  </property>
</Properties>
</file>