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 Light" panose="020B0306030504020204" pitchFamily="34" charset="0"/>
      <p:regular r:id="rId21"/>
      <p:italic r:id="rId22"/>
    </p:embeddedFont>
    <p:embeddedFont>
      <p:font typeface="Raleway Bold" panose="020B0803030101060003" pitchFamily="34" charset="0"/>
      <p:regular r:id="rId23"/>
      <p:bold r:id="rId24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45411-A4E3-D92B-41DF-95FE36B13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6068-73B0-4B03-ABD2-9F4D673EB1B2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08E77-5369-6E57-BB8F-2F1B6308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3B53B-C20F-93E5-5D7C-0FCCC554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7F3A-C91F-4755-BC9B-74BE12773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95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3C4C-F489-2A1C-54A0-483F70F0C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CCFB3-CDC7-405B-A0BC-6637E399B606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0922-1A9C-59A1-13D1-7E9F62B0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39126-712E-E7F6-1AAA-3817270D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F3E9C-3669-45F7-9A29-DDF6A50F2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70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6FDD4-A77B-929F-51A7-8167105DE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C0417-A4C8-4946-8F22-EBF019925310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31E3-E8C1-8450-3EAF-CBE80EE6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A9BD7-62E8-D2BD-2CAD-41F3CC37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C50C-B99A-4C1F-BD5F-AA96970AA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72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D209C-FE3B-90CD-70BB-0444912F3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02DAA-2EB7-45D2-BF68-7B80F5BA974B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F21FD-7697-8B27-DDE7-0997CDFDD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8EEB37-2D67-56BF-35A1-F3553D5A9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1211-A54D-4B6D-B976-5BC7C6CA4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299D-94CB-8536-CF00-356EFC887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F413A-D83E-4A87-9D65-90C1AD6337F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A2E29-9DCB-07C3-FDE7-C5A2AEDD9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0B5FF-56C1-60AF-E1AE-4EC1A2D5D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CB51-731E-4B31-8C66-4FBEE74FB6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9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4B91CD-0CD9-1583-89BF-DB20C8A24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F47D-B30A-4B9F-B38A-C866E786FB02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8F303B-36E6-A491-509F-A63A5E2D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C18BFE-D195-C3CB-F569-2DFA04E0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80750-5656-46D8-A70D-3CBA7E0B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0B7FEA2-7EDC-EC0D-D749-D2AC024A6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81F93-5D45-41B1-8FDA-88F05DFC1EA5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645B01-0A2D-C1AF-700B-8AB14D187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FA9AA2-4360-F574-39F2-09719FF1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0846-ACEF-4F2E-85E5-F0F7E8765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9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9C8F41-3C02-3F68-1390-430E8DE1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2C2BF-3B0B-492F-9838-D092AFF9F19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BE42DB-B582-5238-6C16-2F7DE951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E9F83D-E4EB-24F2-A4B1-D57AFB1B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208A3-4D92-4472-A6A4-56D1DCBAD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46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BB85B8-D6C2-69E1-6297-4F36E2FF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3D39E-C28C-47C2-9CF5-0855C6633D70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268B133-1EB1-A7DA-7219-95D7A4E58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03DEF7-942A-1D66-E985-1AE846C1E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1F13A-E236-4123-9DCA-CE6DA39AE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33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8FD0AB-B2FB-8ADC-CF11-F14A3AD9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BE0F-1931-4B01-B560-05DCFFFBD47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462821-F122-CCF8-2FDB-6BF7C0337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5D6234-D6FC-CC9A-54DB-3D0760FC1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00DB7-23EA-4809-BF67-0010088E5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0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D6EAB8-CF62-DB92-FB0A-384DB3635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3175C-258B-444D-8863-2B1E747712E3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A1EECD0-C7A0-A8BB-E274-F0A449654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DF127D-6900-1A6F-8B4B-C553FB5E0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78F25-37C5-4A60-8535-1CCABC6CA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692CB8-5EDE-AC32-A871-165C33CC3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765C44A-29DB-6343-7BB8-4459D0A99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Click to edit Master text styles</a:t>
            </a:r>
          </a:p>
          <a:p>
            <a:pPr lvl="1"/>
            <a:r>
              <a:rPr lang="en-US" altLang="nl-NL"/>
              <a:t>Second level</a:t>
            </a:r>
          </a:p>
          <a:p>
            <a:pPr lvl="2"/>
            <a:r>
              <a:rPr lang="en-US" altLang="nl-NL"/>
              <a:t>Third level</a:t>
            </a:r>
          </a:p>
          <a:p>
            <a:pPr lvl="3"/>
            <a:r>
              <a:rPr lang="en-US" altLang="nl-NL"/>
              <a:t>Fourth level</a:t>
            </a:r>
          </a:p>
          <a:p>
            <a:pPr lvl="4"/>
            <a:r>
              <a:rPr lang="en-US" altLang="nl-NL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56780-4A11-7268-8E43-0CAB914B7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FB480B-3BEF-46EA-9D33-22D3D17BFB6C}" type="datetimeFigureOut">
              <a:rPr lang="en-US"/>
              <a:pPr>
                <a:defRPr/>
              </a:pPr>
              <a:t>5/23/2022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AE3A8-F622-67CD-7DF4-7DD9B7E31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F67FE-EB72-A363-13E0-802C29423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4F06BB-12C5-4FA5-BC0C-3C3235A5B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588F3C25-3848-5E35-B5AA-5AA5EF453DFF}"/>
              </a:ext>
            </a:extLst>
          </p:cNvPr>
          <p:cNvSpPr txBox="1"/>
          <p:nvPr/>
        </p:nvSpPr>
        <p:spPr>
          <a:xfrm>
            <a:off x="1028700" y="1019175"/>
            <a:ext cx="14298613" cy="80867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8">
                <a:solidFill>
                  <a:srgbClr val="FFFFFF"/>
                </a:solidFill>
                <a:latin typeface="Raleway Bold"/>
              </a:rPr>
              <a:t>The 2015 Principles on Choice of Law in International Commercial Contracts:</a:t>
            </a:r>
          </a:p>
          <a:p>
            <a:pPr eaLnBrk="1" fontAlgn="auto" hangingPunct="1">
              <a:lnSpc>
                <a:spcPts val="56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0" spc="8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spc="8">
                <a:solidFill>
                  <a:srgbClr val="FFFFFF"/>
                </a:solidFill>
                <a:latin typeface="Raleway Bold"/>
              </a:rPr>
              <a:t>Impact and Questions</a:t>
            </a:r>
          </a:p>
          <a:p>
            <a:pPr eaLnBrk="1" fontAlgn="auto" hangingPunct="1">
              <a:lnSpc>
                <a:spcPts val="1008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8000" spc="8">
              <a:solidFill>
                <a:srgbClr val="FFFFFF"/>
              </a:solidFill>
              <a:latin typeface="Raleway Bold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8668B09B-BBA1-7917-0AF0-BCFDB649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6D5FFD3-B67D-7698-7E4F-BDC065FA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C2CA42CB-8442-4592-CCE1-9198A0CA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A788213B-A7DC-346E-8077-82C9C36CE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>
            <a:extLst>
              <a:ext uri="{FF2B5EF4-FFF2-40B4-BE49-F238E27FC236}">
                <a16:creationId xmlns:a16="http://schemas.microsoft.com/office/drawing/2014/main" id="{8B62DF13-8D6E-5037-C3D8-D0FBB175A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6275" y="1028700"/>
            <a:ext cx="51308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C95B75E9-759D-9C71-B9CB-DF3AAA17A7DA}"/>
              </a:ext>
            </a:extLst>
          </p:cNvPr>
          <p:cNvSpPr txBox="1"/>
          <p:nvPr/>
        </p:nvSpPr>
        <p:spPr>
          <a:xfrm>
            <a:off x="1028700" y="3719513"/>
            <a:ext cx="8902700" cy="282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231F20"/>
                </a:solidFill>
                <a:latin typeface="Raleway Bold"/>
              </a:rPr>
              <a:t>Will parties’ choice of non-State law be accepted?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231F20"/>
                </a:solidFill>
                <a:latin typeface="Raleway Bold"/>
              </a:rPr>
              <a:t>How do practices differ between litigation and arbitration?</a:t>
            </a:r>
          </a:p>
        </p:txBody>
      </p:sp>
      <p:sp>
        <p:nvSpPr>
          <p:cNvPr id="11269" name="TextBox 5">
            <a:extLst>
              <a:ext uri="{FF2B5EF4-FFF2-40B4-BE49-F238E27FC236}">
                <a16:creationId xmlns:a16="http://schemas.microsoft.com/office/drawing/2014/main" id="{AEA3300E-41F4-475C-0123-4E79D23E8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7075" y="9147175"/>
            <a:ext cx="677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10</a:t>
            </a:r>
          </a:p>
        </p:txBody>
      </p:sp>
      <p:sp>
        <p:nvSpPr>
          <p:cNvPr id="11270" name="TextBox 6">
            <a:extLst>
              <a:ext uri="{FF2B5EF4-FFF2-40B4-BE49-F238E27FC236}">
                <a16:creationId xmlns:a16="http://schemas.microsoft.com/office/drawing/2014/main" id="{3F33F200-7B04-F01C-C9F2-C263765B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3138" y="8420100"/>
            <a:ext cx="4535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38"/>
              </a:lnSpc>
            </a:pPr>
            <a:r>
              <a:rPr lang="en-US" altLang="nl-NL" sz="2100">
                <a:solidFill>
                  <a:srgbClr val="000000"/>
                </a:solidFill>
                <a:latin typeface="Open Sans Light" panose="020B0604020202020204" pitchFamily="34" charset="0"/>
              </a:rPr>
              <a:t>Findings from 2022 HCCH survey of 25 arbitration centres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932DAD2A-514E-9EBC-9DFE-A6520113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AA72D97-F4A9-439B-AB14-F747A9465F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48" b="19454"/>
          <a:stretch>
            <a:fillRect/>
          </a:stretch>
        </p:blipFill>
        <p:spPr>
          <a:xfrm>
            <a:off x="15192375" y="2757488"/>
            <a:ext cx="3095625" cy="7529512"/>
          </a:xfrm>
          <a:prstGeom prst="rect">
            <a:avLst/>
          </a:prstGeom>
        </p:spPr>
      </p:pic>
      <p:sp>
        <p:nvSpPr>
          <p:cNvPr id="12292" name="TextBox 4">
            <a:extLst>
              <a:ext uri="{FF2B5EF4-FFF2-40B4-BE49-F238E27FC236}">
                <a16:creationId xmlns:a16="http://schemas.microsoft.com/office/drawing/2014/main" id="{DCCE99C2-FBED-686B-CCC9-C075F5E7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59300" y="9147175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11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68F73AA-696F-196E-98F3-44C7CD445493}"/>
              </a:ext>
            </a:extLst>
          </p:cNvPr>
          <p:cNvSpPr txBox="1"/>
          <p:nvPr/>
        </p:nvSpPr>
        <p:spPr>
          <a:xfrm>
            <a:off x="1028700" y="3862388"/>
            <a:ext cx="13300075" cy="25527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spc="5">
                <a:solidFill>
                  <a:srgbClr val="000000"/>
                </a:solidFill>
                <a:latin typeface="Raleway Bold"/>
              </a:rPr>
              <a:t>What is the need for harmonisation of choice of law rules in international commercial contracts?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3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BA823EC0-ECCE-2B20-4294-F5E80FF2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8388350"/>
            <a:ext cx="67468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35E089C4-E979-AAF9-3B56-14746F453364}"/>
              </a:ext>
            </a:extLst>
          </p:cNvPr>
          <p:cNvSpPr txBox="1"/>
          <p:nvPr/>
        </p:nvSpPr>
        <p:spPr>
          <a:xfrm>
            <a:off x="5605463" y="3157538"/>
            <a:ext cx="7077075" cy="39528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FFFFFF"/>
                </a:solidFill>
                <a:latin typeface="Raleway Bold"/>
              </a:rPr>
              <a:t>Would you like to know more? See </a:t>
            </a:r>
            <a:r>
              <a:rPr lang="en-US" sz="3699" u="sng" spc="3">
                <a:solidFill>
                  <a:srgbClr val="FFFFFF"/>
                </a:solidFill>
                <a:latin typeface="Raleway Bold"/>
              </a:rPr>
              <a:t>Preliminary Document 9</a:t>
            </a:r>
            <a:r>
              <a:rPr lang="en-US" sz="3699" spc="3">
                <a:solidFill>
                  <a:srgbClr val="FFFFFF"/>
                </a:solidFill>
                <a:latin typeface="Raleway Bold"/>
              </a:rPr>
              <a:t> (CGAP 2022) of the HCCH.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FFFFFF"/>
                </a:solidFill>
                <a:latin typeface="Raleway Bold"/>
              </a:rPr>
              <a:t>Join us at CODIFI!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>
              <a:solidFill>
                <a:srgbClr val="FFFFFF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FFFFFF"/>
                </a:solidFill>
                <a:latin typeface="Raleway Bold"/>
              </a:rPr>
              <a:t>Online, 12-16 September 2022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4DF4505A-ADC8-C527-027B-B2F9DAD6E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96" r="9824"/>
          <a:stretch>
            <a:fillRect/>
          </a:stretch>
        </p:blipFill>
        <p:spPr bwMode="auto">
          <a:xfrm>
            <a:off x="15355888" y="0"/>
            <a:ext cx="2932112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395B58D5-1676-58C6-F91A-3D5930507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77"/>
          <a:stretch>
            <a:fillRect/>
          </a:stretch>
        </p:blipFill>
        <p:spPr bwMode="auto">
          <a:xfrm>
            <a:off x="14846300" y="0"/>
            <a:ext cx="2622550" cy="6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1E6855F-DB70-C67C-6C6A-3D79C92C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68A0B5F9-A154-0453-70DA-383CD42F4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A5431DA-8E5E-181B-1B01-B7570AF3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435" r="32009"/>
          <a:stretch>
            <a:fillRect/>
          </a:stretch>
        </p:blipFill>
        <p:spPr>
          <a:xfrm>
            <a:off x="15086013" y="0"/>
            <a:ext cx="3201987" cy="5757863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9132E137-04D1-5CCE-F3C0-FC523304832F}"/>
              </a:ext>
            </a:extLst>
          </p:cNvPr>
          <p:cNvSpPr txBox="1"/>
          <p:nvPr/>
        </p:nvSpPr>
        <p:spPr>
          <a:xfrm>
            <a:off x="1028700" y="3438525"/>
            <a:ext cx="13522325" cy="3400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spc="5">
                <a:solidFill>
                  <a:srgbClr val="000000"/>
                </a:solidFill>
                <a:latin typeface="Raleway Bold"/>
              </a:rPr>
              <a:t>The 2015 Principles, the first “soft-law” instrument of the HCCH, are designed to promote party autonomy in international commercial contracts.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6D3CBD09-C347-FAB4-70FF-BFB3AE5AD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" r="842" b="20226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8FFD1617-0024-A4C6-6668-A445299BCB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2B51BBE8-2A71-3AA8-F8A4-5530C9065478}"/>
              </a:ext>
            </a:extLst>
          </p:cNvPr>
          <p:cNvSpPr txBox="1"/>
          <p:nvPr/>
        </p:nvSpPr>
        <p:spPr>
          <a:xfrm>
            <a:off x="2952750" y="2733675"/>
            <a:ext cx="12382500" cy="4810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spc="5">
                <a:solidFill>
                  <a:srgbClr val="231F20"/>
                </a:solidFill>
                <a:latin typeface="Raleway Bold"/>
              </a:rPr>
              <a:t>While strengthening the concept of party autonomy, the 2015 Principles also set well-defined boundaries, thus refining and balancing the concept.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5600" spc="5">
              <a:solidFill>
                <a:srgbClr val="231F20"/>
              </a:solidFill>
              <a:latin typeface="Raleway Bold"/>
            </a:endParaRPr>
          </a:p>
        </p:txBody>
      </p:sp>
      <p:sp>
        <p:nvSpPr>
          <p:cNvPr id="4101" name="TextBox 5">
            <a:extLst>
              <a:ext uri="{FF2B5EF4-FFF2-40B4-BE49-F238E27FC236}">
                <a16:creationId xmlns:a16="http://schemas.microsoft.com/office/drawing/2014/main" id="{C6D0CCAB-512A-57AF-431B-5E9D86B6A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2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DC4C985-918F-6ED3-B1A6-C68716569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7652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7B5BB675-54DD-59B6-9FD6-090621C9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18EBF3D5-4BAB-D84E-3B4E-A43FEEE6336C}"/>
              </a:ext>
            </a:extLst>
          </p:cNvPr>
          <p:cNvSpPr txBox="1"/>
          <p:nvPr/>
        </p:nvSpPr>
        <p:spPr>
          <a:xfrm>
            <a:off x="1028700" y="3719513"/>
            <a:ext cx="8778875" cy="282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231F20"/>
                </a:solidFill>
                <a:latin typeface="Raleway Bold"/>
              </a:rPr>
              <a:t>The 2015 Principles provide a comprehensive blueprint for users to create, reform, or interpret choice of law regimes at the national, regional, or international levels.</a:t>
            </a:r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8BB17901-B46C-F17A-3561-11CB988EA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8675" y="9147175"/>
            <a:ext cx="2174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0E69C094-8636-B5BC-C6AA-A57BC39AB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EE7E610A-1E87-17FB-54B6-6E157ECFFB12}"/>
              </a:ext>
            </a:extLst>
          </p:cNvPr>
          <p:cNvSpPr txBox="1"/>
          <p:nvPr/>
        </p:nvSpPr>
        <p:spPr>
          <a:xfrm>
            <a:off x="1028700" y="3719513"/>
            <a:ext cx="8272463" cy="2828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000000"/>
                </a:solidFill>
                <a:latin typeface="Raleway Bold"/>
              </a:rPr>
              <a:t>The 2015 Principles have served as both inspiration and a model for the development of national or regional laws on international commercial contracts. </a:t>
            </a:r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12143C11-04E7-9799-83C5-D9BD32E5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1850" y="9147175"/>
            <a:ext cx="211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5</a:t>
            </a:r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7AF88052-DCF0-7052-9AAD-78A8A959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" b="2228"/>
          <a:stretch>
            <a:fillRect/>
          </a:stretch>
        </p:blipFill>
        <p:spPr bwMode="auto">
          <a:xfrm>
            <a:off x="12658725" y="1028700"/>
            <a:ext cx="4600575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6">
            <a:extLst>
              <a:ext uri="{FF2B5EF4-FFF2-40B4-BE49-F238E27FC236}">
                <a16:creationId xmlns:a16="http://schemas.microsoft.com/office/drawing/2014/main" id="{7DD988C3-1562-2735-DE72-52E5A4BB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17475" y="8420100"/>
            <a:ext cx="428148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2938"/>
              </a:lnSpc>
            </a:pPr>
            <a:r>
              <a:rPr lang="en-US" altLang="nl-NL" sz="2100">
                <a:solidFill>
                  <a:srgbClr val="000000"/>
                </a:solidFill>
                <a:latin typeface="Open Sans Light" panose="020B0604020202020204" pitchFamily="34" charset="0"/>
              </a:rPr>
              <a:t>Findings from 2022 HCCH survey of 25 arbitration centres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13763AFA-B264-51E1-002C-D3FB4DD41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5" t="5917" b="1318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CADB16D6-3E87-7E47-AB6C-9C4369F6E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512A6AE4-6ACC-4CD0-F673-3CED035CF61E}"/>
              </a:ext>
            </a:extLst>
          </p:cNvPr>
          <p:cNvSpPr txBox="1"/>
          <p:nvPr/>
        </p:nvSpPr>
        <p:spPr>
          <a:xfrm>
            <a:off x="1960563" y="2876550"/>
            <a:ext cx="8469312" cy="45148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000000"/>
                </a:solidFill>
                <a:latin typeface="Raleway Bold"/>
              </a:rPr>
              <a:t>They have been endorsed by international organisations that aim at harmonising law or promoting cross-border business, such as UNCITRAL, the International Chamber of Commerce, and the Inter-American Juridical Committee of the OAS.</a:t>
            </a:r>
          </a:p>
        </p:txBody>
      </p:sp>
      <p:sp>
        <p:nvSpPr>
          <p:cNvPr id="7173" name="TextBox 5">
            <a:extLst>
              <a:ext uri="{FF2B5EF4-FFF2-40B4-BE49-F238E27FC236}">
                <a16:creationId xmlns:a16="http://schemas.microsoft.com/office/drawing/2014/main" id="{7817AF19-4ABB-C2A9-B03D-CC26DDB82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A787E794-DBAE-65AB-28BA-8D7D95688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7" b="7787"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978F802B-DEC1-605A-E54B-A7B62CF6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7EA89995-FE9F-9DB3-0E39-BFEFB6E5D6EC}"/>
              </a:ext>
            </a:extLst>
          </p:cNvPr>
          <p:cNvSpPr txBox="1"/>
          <p:nvPr/>
        </p:nvSpPr>
        <p:spPr>
          <a:xfrm>
            <a:off x="1960563" y="3438525"/>
            <a:ext cx="9558337" cy="3400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spc="5">
                <a:solidFill>
                  <a:srgbClr val="FFFFFF"/>
                </a:solidFill>
                <a:latin typeface="Raleway Bold"/>
              </a:rPr>
              <a:t>Here are some questions about the 2015 Principles that will be addressed at CODIFI.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29B0673F-2737-5760-E973-F119D46BF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40263" y="9147175"/>
            <a:ext cx="214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223231"/>
                </a:solidFill>
                <a:latin typeface="Raleway Bold" panose="020B0803030101060003" pitchFamily="34" charset="0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496567B3-0478-BCFD-B3FF-204436BBE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614A2B1F-68B7-DFEC-E15A-9FD3D6ED7D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0348" b="19454"/>
          <a:stretch>
            <a:fillRect/>
          </a:stretch>
        </p:blipFill>
        <p:spPr>
          <a:xfrm>
            <a:off x="15192375" y="2757488"/>
            <a:ext cx="3095625" cy="7529512"/>
          </a:xfrm>
          <a:prstGeom prst="rect">
            <a:avLst/>
          </a:prstGeom>
        </p:spPr>
      </p:pic>
      <p:sp>
        <p:nvSpPr>
          <p:cNvPr id="9220" name="TextBox 4">
            <a:extLst>
              <a:ext uri="{FF2B5EF4-FFF2-40B4-BE49-F238E27FC236}">
                <a16:creationId xmlns:a16="http://schemas.microsoft.com/office/drawing/2014/main" id="{27071827-EA38-B68F-0922-0D1A24820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2325" y="9147175"/>
            <a:ext cx="230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8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19DF29A-3825-4B7F-93D8-25F4C2433D80}"/>
              </a:ext>
            </a:extLst>
          </p:cNvPr>
          <p:cNvSpPr txBox="1"/>
          <p:nvPr/>
        </p:nvSpPr>
        <p:spPr>
          <a:xfrm>
            <a:off x="1028700" y="3438525"/>
            <a:ext cx="13001625" cy="34004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672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600" spc="5">
                <a:solidFill>
                  <a:srgbClr val="000000"/>
                </a:solidFill>
                <a:latin typeface="Raleway Bold"/>
              </a:rPr>
              <a:t>How is the choice of law negotiated in international commercial contracts, and what are practical impacts of this choice?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E24AAEB0-0B02-0EF7-2175-2AE2C1C07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8458200"/>
            <a:ext cx="30559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>
            <a:extLst>
              <a:ext uri="{FF2B5EF4-FFF2-40B4-BE49-F238E27FC236}">
                <a16:creationId xmlns:a16="http://schemas.microsoft.com/office/drawing/2014/main" id="{3BDC500C-A463-3E7F-81C6-404A216B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2136775"/>
            <a:ext cx="902017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A932AE48-B0D8-5001-8EC0-E6874F7A81EC}"/>
              </a:ext>
            </a:extLst>
          </p:cNvPr>
          <p:cNvSpPr txBox="1"/>
          <p:nvPr/>
        </p:nvSpPr>
        <p:spPr>
          <a:xfrm>
            <a:off x="1028700" y="3438525"/>
            <a:ext cx="7262813" cy="3390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231F20"/>
                </a:solidFill>
                <a:latin typeface="Raleway Bold"/>
              </a:rPr>
              <a:t>To what extent will parties’ choice of law be respected? </a:t>
            </a: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699" spc="3">
              <a:solidFill>
                <a:srgbClr val="231F20"/>
              </a:solidFill>
              <a:latin typeface="Raleway Bold"/>
            </a:endParaRPr>
          </a:p>
          <a:p>
            <a:pPr eaLnBrk="1" fontAlgn="auto" hangingPunct="1">
              <a:lnSpc>
                <a:spcPts val="4439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99" spc="3">
                <a:solidFill>
                  <a:srgbClr val="231F20"/>
                </a:solidFill>
                <a:latin typeface="Raleway Bold"/>
              </a:rPr>
              <a:t>What are possible limitations, and how do they differ between litigation and arbitration?</a:t>
            </a:r>
          </a:p>
        </p:txBody>
      </p:sp>
      <p:sp>
        <p:nvSpPr>
          <p:cNvPr id="10245" name="TextBox 5">
            <a:extLst>
              <a:ext uri="{FF2B5EF4-FFF2-40B4-BE49-F238E27FC236}">
                <a16:creationId xmlns:a16="http://schemas.microsoft.com/office/drawing/2014/main" id="{DAEC800F-DE69-A713-5F48-FDCE6E1A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5500" y="9147175"/>
            <a:ext cx="22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ts val="4200"/>
              </a:lnSpc>
            </a:pPr>
            <a:r>
              <a:rPr lang="en-US" altLang="nl-NL" sz="3000">
                <a:solidFill>
                  <a:srgbClr val="000000"/>
                </a:solidFill>
                <a:latin typeface="Raleway Bold" panose="020B0803030101060003" pitchFamily="34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947A5904F6774DAE22D50EDA674A6F" ma:contentTypeVersion="12" ma:contentTypeDescription="Create a new document." ma:contentTypeScope="" ma:versionID="42c2b91503f0642b9d4ccb511a946f50">
  <xsd:schema xmlns:xsd="http://www.w3.org/2001/XMLSchema" xmlns:xs="http://www.w3.org/2001/XMLSchema" xmlns:p="http://schemas.microsoft.com/office/2006/metadata/properties" xmlns:ns2="fade9f41-8274-4562-a441-a60497a1c1ef" xmlns:ns3="fff67857-0fef-4031-9241-e723d592f3bc" targetNamespace="http://schemas.microsoft.com/office/2006/metadata/properties" ma:root="true" ma:fieldsID="e781a5500d77c52e257cdb04e20bd410" ns2:_="" ns3:_="">
    <xsd:import namespace="fade9f41-8274-4562-a441-a60497a1c1ef"/>
    <xsd:import namespace="fff67857-0fef-4031-9241-e723d592f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de9f41-8274-4562-a441-a60497a1c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67857-0fef-4031-9241-e723d592f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240B10-D722-43A8-9756-AF6B21C2D7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de9f41-8274-4562-a441-a60497a1c1ef"/>
    <ds:schemaRef ds:uri="fff67857-0fef-4031-9241-e723d592f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697862-8147-4E54-AE48-1168B0F0FD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30FE4-9D50-472B-86F7-D0194E34A56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308</Words>
  <Application>Microsoft Office PowerPoint</Application>
  <PresentationFormat>Custom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Raleway Bold</vt:lpstr>
      <vt:lpstr>Arial</vt:lpstr>
      <vt:lpstr>Calibri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- Principles</dc:title>
  <dc:creator>Stuart Hawkins</dc:creator>
  <cp:lastModifiedBy>Stuart Hawkins</cp:lastModifiedBy>
  <cp:revision>3</cp:revision>
  <dcterms:created xsi:type="dcterms:W3CDTF">2006-08-16T00:00:00Z</dcterms:created>
  <dcterms:modified xsi:type="dcterms:W3CDTF">2022-05-23T12:20:45Z</dcterms:modified>
</cp:coreProperties>
</file>