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aleway Bold" pitchFamily="2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DFC25-55B6-463C-9510-9F1B5D674CF6}" v="3" dt="2022-08-19T13:37:06.709"/>
    <p1510:client id="{C52B9E06-1B02-4260-A429-9A5811320A13}" v="3" dt="2023-02-27T15:51:54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0" autoAdjust="0"/>
    <p:restoredTop sz="94650" autoAdjust="0"/>
  </p:normalViewPr>
  <p:slideViewPr>
    <p:cSldViewPr>
      <p:cViewPr varScale="1">
        <p:scale>
          <a:sx n="70" d="100"/>
          <a:sy n="70" d="100"/>
        </p:scale>
        <p:origin x="5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C826A-64D3-95F8-316E-8C233889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36CB-565D-6347-AF2D-C0C8153A0E3B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FAFF-BCC4-C5B8-BCF5-F792260D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14D49-4AF5-3096-4F86-C29FB788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B669-A54F-824B-826A-5887D5210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2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39878-A5AA-DBC3-4758-5AC49D68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40F9-F5B2-BC41-A871-55AEFDC08C97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2A0E-47F2-A1FA-8DF8-83499860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4CCFD-1F17-FCBF-EE4B-0EAF2576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06EE-C854-BD48-94A2-924878181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8340E-9240-5503-5CB1-D73AE23B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25B3-C136-2B4B-AD17-C31080CECA5F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98DC-3B3D-B63F-E9F8-B739AD6E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9C518-9E7C-5259-54B0-7C2DE90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355E-F466-9849-A3BB-7B60B4742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4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57FC3-CB2C-212C-3ECA-947CB639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1173-7CD4-EB4D-BE07-88E85210D12B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EC02D-DB1F-62A4-33AA-40B8E58C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ADDF0-4B82-91E4-0231-C4E8C022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C6A6-7888-5943-821F-B748FA5A0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3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3F2FF-56FC-1739-43F4-A0915965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183D-D949-1345-A3CA-6D08AFB980AB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4963-0FA0-F8A6-2228-F22570BB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14081-BD16-3CB8-3B1B-05425D4D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A8CA-D1D8-E34E-ACFB-68E02E0A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72DA07-AF53-8DE0-77B0-A8B231D5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DA86-938C-E146-922B-114A99918D43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4021F2-6CD6-5D68-1B8D-A95AA2D0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92FA86-F753-70EC-34C3-40A7AA73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5CA2-F377-864B-8B69-7FBE3F24A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03793C-C199-66F0-9CAC-F103A8DC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AC72-D2A9-1C44-A248-C9654B41ED52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300EDA-F0E7-7406-4EA9-938F38BB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34FE00-969D-DFD8-A83E-3B925C41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D001-05E1-4C48-A0D5-B292AB2B0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2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F2258A-36E3-D35D-89C8-3C51677C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37C1-6BCF-C247-87E1-721E3FB2D3D4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952571-2CD1-DD5E-45A3-644EE194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32E11C-0A9B-F939-04B0-C2E373D9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99FC-0659-7E41-9ECB-B2AF1836A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5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54A9C5-F3FE-F07F-8FF2-D61BFF0B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9CC3A-F68C-A24A-B252-1264075A7828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17F5DF-8822-4CE9-1673-F585912C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F2537D-C909-B876-E05A-5DEFE7EB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CEAE-D3C5-0846-BAE1-94D02346D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0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11DC7A-BF22-23A8-5F9A-A3749BB2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B468-FE40-114C-B198-C26D96A91BF8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8BF1F7-B4CC-392B-B35B-5689DD81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C50630-DDA4-D584-CCAD-D7579E4D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07BF-BF8A-004E-90A6-2278099D0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570EAA-7BA0-DA86-515E-39890940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452FC-6F42-1E4F-90FE-51AA8EA7A8CB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67A6A1-E96A-2A5F-2E46-BE4E4BD7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F3349E-D865-429F-CBD6-E95D06F1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EAA8-2037-6142-8049-D3202EBCC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1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0F2AEA-1266-3757-C565-4BF63D07C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8274B1A-70CE-9171-5281-AEFA8BAF9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66759-83F3-703A-4713-C5CA7FCA2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31663D-4B95-014E-837A-854131584394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1871C-6E7E-B484-ECB3-EC5B13C18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3369B-9110-8209-95FA-E658AA927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9E20CB-69B3-7C4B-A1A7-F7677C6BC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372CD39-6485-B3D6-F73E-2C1B2A77F2E0}"/>
              </a:ext>
            </a:extLst>
          </p:cNvPr>
          <p:cNvSpPr txBox="1"/>
          <p:nvPr/>
        </p:nvSpPr>
        <p:spPr>
          <a:xfrm>
            <a:off x="1028700" y="1019175"/>
            <a:ext cx="14298613" cy="6924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9000" i="1" spc="9" dirty="0">
                <a:solidFill>
                  <a:srgbClr val="FFFFFF"/>
                </a:solidFill>
                <a:latin typeface="Raleway Bold"/>
              </a:rPr>
              <a:t>Blockchain </a:t>
            </a:r>
            <a:r>
              <a:rPr lang="es-419" sz="9000" spc="9" dirty="0">
                <a:solidFill>
                  <a:srgbClr val="FFFFFF"/>
                </a:solidFill>
                <a:latin typeface="Raleway Bold"/>
              </a:rPr>
              <a:t>y</a:t>
            </a:r>
            <a:r>
              <a:rPr lang="es-419" sz="9000" i="1" spc="9" dirty="0">
                <a:solidFill>
                  <a:srgbClr val="FFFFFF"/>
                </a:solidFill>
                <a:latin typeface="Raleway Bold"/>
              </a:rPr>
              <a:t> Fintech:</a:t>
            </a:r>
          </a:p>
          <a:p>
            <a:pPr eaLnBrk="1" fontAlgn="auto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9000" spc="9" dirty="0">
                <a:solidFill>
                  <a:srgbClr val="FFFFFF"/>
                </a:solidFill>
                <a:latin typeface="Raleway Bold"/>
              </a:rPr>
              <a:t> </a:t>
            </a:r>
          </a:p>
          <a:p>
            <a:pPr eaLnBrk="1" fontAlgn="auto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9000" spc="9" dirty="0">
                <a:solidFill>
                  <a:srgbClr val="FFFFFF"/>
                </a:solidFill>
                <a:latin typeface="Raleway Bold"/>
              </a:rPr>
              <a:t>Algunas preguntas en materia de derecho internacional privado</a:t>
            </a:r>
            <a:endParaRPr lang="en-US" sz="9000" spc="9" dirty="0">
              <a:solidFill>
                <a:srgbClr val="FFFFFF"/>
              </a:solidFill>
              <a:latin typeface="Raleway Bold"/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36584D50-D55E-4422-D47F-BC6E8C10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8388350"/>
            <a:ext cx="6746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E3364974-AED3-318D-7306-D6BB2861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7"/>
          <a:stretch>
            <a:fillRect/>
          </a:stretch>
        </p:blipFill>
        <p:spPr bwMode="auto">
          <a:xfrm>
            <a:off x="14846300" y="0"/>
            <a:ext cx="262255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F28EDBAE-7717-58F3-7FC2-675B51994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6" r="9824"/>
          <a:stretch>
            <a:fillRect/>
          </a:stretch>
        </p:blipFill>
        <p:spPr bwMode="auto">
          <a:xfrm>
            <a:off x="15355888" y="0"/>
            <a:ext cx="293211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8803D335-E68C-C896-C3DC-59421DF4A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72A2071E-F26C-9E5B-FFE0-E442FEE2E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r="4517"/>
          <a:stretch>
            <a:fillRect/>
          </a:stretch>
        </p:blipFill>
        <p:spPr bwMode="auto">
          <a:xfrm>
            <a:off x="9763125" y="1968500"/>
            <a:ext cx="8524875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0324496-EB3A-2477-AD21-34A5386698E8}"/>
              </a:ext>
            </a:extLst>
          </p:cNvPr>
          <p:cNvSpPr txBox="1"/>
          <p:nvPr/>
        </p:nvSpPr>
        <p:spPr>
          <a:xfrm>
            <a:off x="1296988" y="1257300"/>
            <a:ext cx="7262812" cy="564257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9" spc="3" dirty="0">
              <a:solidFill>
                <a:srgbClr val="231F2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3699" spc="3" dirty="0">
                <a:solidFill>
                  <a:srgbClr val="231F20"/>
                </a:solidFill>
                <a:latin typeface="Raleway Bold"/>
              </a:rPr>
              <a:t>¿Los marcos jurídicos de </a:t>
            </a:r>
            <a:r>
              <a:rPr lang="es-419" sz="3699" i="1" spc="3" dirty="0" err="1">
                <a:solidFill>
                  <a:srgbClr val="231F20"/>
                </a:solidFill>
                <a:latin typeface="Raleway Bold"/>
              </a:rPr>
              <a:t>fintech</a:t>
            </a:r>
            <a:r>
              <a:rPr lang="es-419" sz="3699" spc="3" dirty="0">
                <a:solidFill>
                  <a:srgbClr val="231F20"/>
                </a:solidFill>
                <a:latin typeface="Raleway Bold"/>
              </a:rPr>
              <a:t> son lo suficientemente claros para atender a los cambios en el asesoramiento y las transacciones asistidas por IA, los servicios en la nube y las plataformas de finanzas abiertas?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9" spc="3" dirty="0">
              <a:solidFill>
                <a:srgbClr val="231F20"/>
              </a:solidFill>
              <a:latin typeface="Raleway Bold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C71A1CC2-A4DB-D5B7-CAA2-DECD8F45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7075" y="9147175"/>
            <a:ext cx="67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ES" sz="3000">
                <a:solidFill>
                  <a:srgbClr val="000000"/>
                </a:solidFill>
                <a:latin typeface="Raleway Bold" panose="020B0803030101060003" pitchFamily="34" charset="77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6E5FEF10-21ED-E1C9-4D15-BFE94C56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F3AEAA3A-1905-B8FE-B289-5F4795AFE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8" b="19453"/>
          <a:stretch>
            <a:fillRect/>
          </a:stretch>
        </p:blipFill>
        <p:spPr bwMode="auto">
          <a:xfrm>
            <a:off x="15192375" y="2757488"/>
            <a:ext cx="3095625" cy="752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>
            <a:extLst>
              <a:ext uri="{FF2B5EF4-FFF2-40B4-BE49-F238E27FC236}">
                <a16:creationId xmlns:a16="http://schemas.microsoft.com/office/drawing/2014/main" id="{AC7E5FEB-6769-5624-D894-BBBE099B5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300" y="9147175"/>
            <a:ext cx="63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ES" sz="3000">
                <a:solidFill>
                  <a:srgbClr val="000000"/>
                </a:solidFill>
                <a:latin typeface="Raleway Bold" panose="020B0803030101060003" pitchFamily="34" charset="77"/>
              </a:rPr>
              <a:t>11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FFAFBB5-74C3-DA59-2050-50752CF419B0}"/>
              </a:ext>
            </a:extLst>
          </p:cNvPr>
          <p:cNvSpPr txBox="1"/>
          <p:nvPr/>
        </p:nvSpPr>
        <p:spPr>
          <a:xfrm>
            <a:off x="990600" y="952500"/>
            <a:ext cx="13300075" cy="68736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5600" spc="5" dirty="0">
                <a:solidFill>
                  <a:srgbClr val="000000"/>
                </a:solidFill>
                <a:latin typeface="Raleway Bold"/>
              </a:rPr>
              <a:t>Las relaciones entre los diferentes sistemas de derecho privado pueden articularse con normas uniformes de DIPr. Esto ayuda a evitar la fragmentación y la inseguridad jurídica, que pueden </a:t>
            </a:r>
            <a:r>
              <a:rPr lang="es-419" sz="5600" spc="5" dirty="0" err="1">
                <a:solidFill>
                  <a:srgbClr val="000000"/>
                </a:solidFill>
                <a:latin typeface="Raleway Bold"/>
              </a:rPr>
              <a:t>menoscavar</a:t>
            </a:r>
            <a:r>
              <a:rPr lang="es-419" sz="5600" spc="5" dirty="0">
                <a:solidFill>
                  <a:srgbClr val="000000"/>
                </a:solidFill>
                <a:latin typeface="Raleway Bold"/>
              </a:rPr>
              <a:t> la innovación y las buenas prácticas comerciales.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6C04711F-45B6-F8AF-A805-B26F91D0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8388350"/>
            <a:ext cx="6746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2011BB13-546E-1E07-373C-17EFD52CECD1}"/>
              </a:ext>
            </a:extLst>
          </p:cNvPr>
          <p:cNvSpPr txBox="1"/>
          <p:nvPr/>
        </p:nvSpPr>
        <p:spPr>
          <a:xfrm>
            <a:off x="5605463" y="3157538"/>
            <a:ext cx="7077075" cy="4514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¿Le gustaría saber más?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Vea el </a:t>
            </a:r>
            <a:r>
              <a:rPr lang="es-ES_tradnl" sz="3699" u="sng" spc="3" dirty="0">
                <a:solidFill>
                  <a:srgbClr val="FFFFFF"/>
                </a:solidFill>
                <a:latin typeface="Raleway Bold"/>
              </a:rPr>
              <a:t>Documento Preliminar 4 </a:t>
            </a: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(CGAP 2022) de la HCCH. 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699" spc="3" dirty="0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¡Únase a nosotros en CODIFI!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699" spc="3" dirty="0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En línea, 12-16 de septiembre </a:t>
            </a:r>
            <a:r>
              <a:rPr lang="es-ES_tradnl" sz="3699" spc="3">
                <a:solidFill>
                  <a:srgbClr val="FFFFFF"/>
                </a:solidFill>
                <a:latin typeface="Raleway Bold"/>
              </a:rPr>
              <a:t>de 2022.</a:t>
            </a:r>
            <a:endParaRPr lang="es-ES_tradnl" sz="3699" spc="3" dirty="0">
              <a:solidFill>
                <a:srgbClr val="FFFFFF"/>
              </a:solidFill>
              <a:latin typeface="Raleway Bold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4B7734F9-1118-5A31-5A56-11876DAB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6" r="9824"/>
          <a:stretch>
            <a:fillRect/>
          </a:stretch>
        </p:blipFill>
        <p:spPr bwMode="auto">
          <a:xfrm>
            <a:off x="15355888" y="0"/>
            <a:ext cx="293211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F16F4F67-A59B-3B25-0D07-7DF2312D5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7"/>
          <a:stretch>
            <a:fillRect/>
          </a:stretch>
        </p:blipFill>
        <p:spPr bwMode="auto">
          <a:xfrm>
            <a:off x="14846300" y="0"/>
            <a:ext cx="262255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1BF404DC-81F9-5D88-E65B-CCF94AF5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>
            <a:extLst>
              <a:ext uri="{FF2B5EF4-FFF2-40B4-BE49-F238E27FC236}">
                <a16:creationId xmlns:a16="http://schemas.microsoft.com/office/drawing/2014/main" id="{5EA9ABEB-A3EA-BBEB-FD2E-1ACE00E7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0263" y="9147175"/>
            <a:ext cx="21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ES" sz="3000">
                <a:solidFill>
                  <a:srgbClr val="000000"/>
                </a:solidFill>
                <a:latin typeface="Raleway Bold" panose="020B0803030101060003" pitchFamily="34" charset="77"/>
              </a:rPr>
              <a:t>2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E2A57D0-D852-8094-379B-D330CA0A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6" r="32008"/>
          <a:stretch>
            <a:fillRect/>
          </a:stretch>
        </p:blipFill>
        <p:spPr bwMode="auto">
          <a:xfrm>
            <a:off x="15086013" y="0"/>
            <a:ext cx="3201987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2E61539-CA11-2201-8AD5-26AEF6E62C52}"/>
              </a:ext>
            </a:extLst>
          </p:cNvPr>
          <p:cNvSpPr txBox="1"/>
          <p:nvPr/>
        </p:nvSpPr>
        <p:spPr>
          <a:xfrm>
            <a:off x="1066800" y="1104900"/>
            <a:ext cx="11818938" cy="515525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5600" spc="5" dirty="0">
                <a:solidFill>
                  <a:srgbClr val="000000"/>
                </a:solidFill>
                <a:latin typeface="Raleway Bold"/>
              </a:rPr>
              <a:t>La naturaleza trasnfronteriza de las aplicaciones de </a:t>
            </a:r>
            <a:r>
              <a:rPr lang="es-419" sz="5600" i="1" spc="5" dirty="0">
                <a:solidFill>
                  <a:srgbClr val="000000"/>
                </a:solidFill>
                <a:latin typeface="Raleway Bold"/>
              </a:rPr>
              <a:t>blockchain</a:t>
            </a:r>
            <a:r>
              <a:rPr lang="es-419" sz="5600" spc="5" dirty="0">
                <a:solidFill>
                  <a:srgbClr val="000000"/>
                </a:solidFill>
                <a:latin typeface="Raleway Bold"/>
              </a:rPr>
              <a:t> y el creciente uso de </a:t>
            </a:r>
            <a:r>
              <a:rPr lang="es-419" sz="5600" i="1" spc="5" dirty="0" err="1">
                <a:solidFill>
                  <a:srgbClr val="000000"/>
                </a:solidFill>
                <a:latin typeface="Raleway Bold"/>
              </a:rPr>
              <a:t>fintech</a:t>
            </a:r>
            <a:r>
              <a:rPr lang="es-419" sz="5600" spc="5" dirty="0">
                <a:solidFill>
                  <a:srgbClr val="000000"/>
                </a:solidFill>
                <a:latin typeface="Raleway Bold"/>
              </a:rPr>
              <a:t> plantean diversos interrogantes en materia de derecho internacional privado.</a:t>
            </a:r>
            <a:endParaRPr lang="es-419" sz="5600" i="1" spc="5" dirty="0">
              <a:solidFill>
                <a:srgbClr val="000000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BC69007E-1864-26B7-A55B-22C88B6F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5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>
            <a:extLst>
              <a:ext uri="{FF2B5EF4-FFF2-40B4-BE49-F238E27FC236}">
                <a16:creationId xmlns:a16="http://schemas.microsoft.com/office/drawing/2014/main" id="{042905CB-9AA2-D82C-50BF-A74F0D8B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25D703B-0220-DC78-CAB7-8F54F2BA9665}"/>
              </a:ext>
            </a:extLst>
          </p:cNvPr>
          <p:cNvSpPr txBox="1"/>
          <p:nvPr/>
        </p:nvSpPr>
        <p:spPr>
          <a:xfrm>
            <a:off x="4724400" y="2171700"/>
            <a:ext cx="8223250" cy="2820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9" spc="3" dirty="0">
              <a:solidFill>
                <a:srgbClr val="231F2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231F20"/>
                </a:solidFill>
                <a:latin typeface="Raleway Bold"/>
              </a:rPr>
              <a:t>¿Cómo debería caracterizarse la ley aplicable a los activos digitales y a las relaciones entre los participantes? </a:t>
            </a: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7C259C39-5B34-CCB3-4ADD-0B62BE04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1850" y="9147175"/>
            <a:ext cx="21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ES" sz="3000">
                <a:solidFill>
                  <a:srgbClr val="000000"/>
                </a:solidFill>
                <a:latin typeface="Raleway Bold" panose="020B0803030101060003" pitchFamily="34" charset="77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5C227EB-52FB-6B56-6D71-CB0414E2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D6B70C28-3A21-D276-94D5-A699B5AF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313" y="2270125"/>
            <a:ext cx="8675688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3B9C190-8B0B-B98F-FCEA-D8A8D4FE1E83}"/>
              </a:ext>
            </a:extLst>
          </p:cNvPr>
          <p:cNvSpPr txBox="1"/>
          <p:nvPr/>
        </p:nvSpPr>
        <p:spPr>
          <a:xfrm>
            <a:off x="10180638" y="2595563"/>
            <a:ext cx="7078662" cy="564257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3699" spc="3" dirty="0">
                <a:solidFill>
                  <a:srgbClr val="231F20"/>
                </a:solidFill>
                <a:latin typeface="Raleway Bold"/>
              </a:rPr>
              <a:t>¿Las anotaciones en los registros distribuidos se caracterizan como propiedad, contratos o como alguna otra cosa?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9" spc="3" dirty="0">
              <a:solidFill>
                <a:srgbClr val="231F2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3699" spc="3" dirty="0">
                <a:solidFill>
                  <a:srgbClr val="231F20"/>
                </a:solidFill>
                <a:latin typeface="Raleway Bold"/>
              </a:rPr>
              <a:t>¿Las relaciones entre los participantes son contractuales, semejantes a un </a:t>
            </a:r>
            <a:r>
              <a:rPr lang="es-419" sz="3699" i="1" spc="3" dirty="0">
                <a:solidFill>
                  <a:srgbClr val="231F20"/>
                </a:solidFill>
                <a:latin typeface="Raleway Bold"/>
              </a:rPr>
              <a:t>trust </a:t>
            </a:r>
            <a:r>
              <a:rPr lang="es-419" sz="3699" spc="3" baseline="30000" dirty="0">
                <a:solidFill>
                  <a:srgbClr val="231F20"/>
                </a:solidFill>
                <a:latin typeface="Raleway Bold"/>
              </a:rPr>
              <a:t>1</a:t>
            </a:r>
            <a:r>
              <a:rPr lang="es-419" sz="3699" spc="3" dirty="0">
                <a:solidFill>
                  <a:srgbClr val="231F20"/>
                </a:solidFill>
                <a:latin typeface="Raleway Bold"/>
              </a:rPr>
              <a:t>, o de otra naturaleza?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A07B6580-80FB-0570-1F3E-C510A609B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8675" y="9147175"/>
            <a:ext cx="217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ES" sz="3000">
                <a:solidFill>
                  <a:srgbClr val="000000"/>
                </a:solidFill>
                <a:latin typeface="Raleway Bold" panose="020B0803030101060003" pitchFamily="34" charset="77"/>
              </a:rPr>
              <a:t>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28F5A5-8DC6-065C-58FE-21EA6502FB2F}"/>
              </a:ext>
            </a:extLst>
          </p:cNvPr>
          <p:cNvSpPr txBox="1"/>
          <p:nvPr/>
        </p:nvSpPr>
        <p:spPr>
          <a:xfrm>
            <a:off x="10180638" y="9255551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" baseline="30000" dirty="0">
                <a:solidFill>
                  <a:srgbClr val="000000"/>
                </a:solidFill>
                <a:latin typeface="Raleway Bold"/>
              </a:rPr>
              <a:t>1 </a:t>
            </a:r>
            <a:r>
              <a:rPr lang="es-AR" dirty="0"/>
              <a:t>En algunos países de Hispanoamérica esta figura es conocida como "fideicomiso". </a:t>
            </a:r>
            <a:endParaRPr lang="en-US" spc="3" baseline="30000" dirty="0">
              <a:solidFill>
                <a:srgbClr val="000000"/>
              </a:solidFill>
              <a:latin typeface="Raleway Bold"/>
            </a:endParaRPr>
          </a:p>
          <a:p>
            <a:endParaRPr lang="es-ES_tradnl" baseline="30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0EB10C6-1ACD-8FD6-4861-DB0E2D06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E6D38D2F-C08A-180E-0E8E-B0D6B708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r="15147"/>
          <a:stretch>
            <a:fillRect/>
          </a:stretch>
        </p:blipFill>
        <p:spPr bwMode="auto">
          <a:xfrm>
            <a:off x="10185400" y="0"/>
            <a:ext cx="6049963" cy="1051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9CCCFE7A-D4B6-9C7A-F018-539CADCA19A2}"/>
              </a:ext>
            </a:extLst>
          </p:cNvPr>
          <p:cNvSpPr txBox="1"/>
          <p:nvPr/>
        </p:nvSpPr>
        <p:spPr>
          <a:xfrm>
            <a:off x="871538" y="558800"/>
            <a:ext cx="8272462" cy="620682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En el caso de los activos digitales, ¿cuál es la ley aplicable a los efectos patrimoniales para terceros, p. ej., acreedores, beneficiarios de garantías, herederos en sucesión, o emisores de títulos valores?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699" spc="3" dirty="0">
              <a:solidFill>
                <a:srgbClr val="00000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¿Qué incidencia tienen los </a:t>
            </a:r>
            <a:r>
              <a:rPr lang="es-ES_tradnl" sz="3699" i="1" spc="3" dirty="0">
                <a:solidFill>
                  <a:srgbClr val="000000"/>
                </a:solidFill>
                <a:latin typeface="Raleway Bold"/>
              </a:rPr>
              <a:t>tokens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 en el </a:t>
            </a:r>
            <a:r>
              <a:rPr lang="es-ES_tradnl" sz="3699" spc="3" dirty="0" err="1">
                <a:solidFill>
                  <a:srgbClr val="000000"/>
                </a:solidFill>
                <a:latin typeface="Raleway Bold"/>
              </a:rPr>
              <a:t>DIPr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 (en </a:t>
            </a:r>
            <a:r>
              <a:rPr lang="es-ES_tradnl" sz="3699" spc="3" dirty="0" err="1">
                <a:solidFill>
                  <a:srgbClr val="000000"/>
                </a:solidFill>
                <a:latin typeface="Raleway Bold"/>
              </a:rPr>
              <a:t>special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 su posible relación con los activos fuera de la cadena </a:t>
            </a:r>
            <a:r>
              <a:rPr lang="es-ES_tradnl" sz="3699" i="1" spc="3" dirty="0">
                <a:solidFill>
                  <a:srgbClr val="000000"/>
                </a:solidFill>
                <a:latin typeface="Raleway Bold"/>
              </a:rPr>
              <a:t>(off-</a:t>
            </a:r>
            <a:r>
              <a:rPr lang="es-ES_tradnl" sz="3699" i="1" spc="3" dirty="0" err="1">
                <a:solidFill>
                  <a:srgbClr val="000000"/>
                </a:solidFill>
                <a:latin typeface="Raleway Bold"/>
              </a:rPr>
              <a:t>chain</a:t>
            </a:r>
            <a:r>
              <a:rPr lang="es-ES_tradnl" sz="3699" i="1" spc="3" dirty="0">
                <a:solidFill>
                  <a:srgbClr val="000000"/>
                </a:solidFill>
                <a:latin typeface="Raleway Bold"/>
              </a:rPr>
              <a:t>)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?</a:t>
            </a:r>
            <a:endParaRPr lang="es-ES_tradnl" sz="3699" i="1" spc="3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1B7EC3C7-BF17-ACBD-F21C-177A83EB2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1850" y="9147175"/>
            <a:ext cx="21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ES" sz="3000">
                <a:solidFill>
                  <a:srgbClr val="000000"/>
                </a:solidFill>
                <a:latin typeface="Raleway Bold" panose="020B0803030101060003" pitchFamily="34" charset="77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0657D388-FA93-205A-3547-FE65CB08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7E7FACD-5167-2F59-3BAC-D2D846D1DD12}"/>
              </a:ext>
            </a:extLst>
          </p:cNvPr>
          <p:cNvSpPr txBox="1"/>
          <p:nvPr/>
        </p:nvSpPr>
        <p:spPr>
          <a:xfrm>
            <a:off x="1447800" y="1714500"/>
            <a:ext cx="8443913" cy="50783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3699" spc="3" dirty="0">
                <a:solidFill>
                  <a:srgbClr val="000000"/>
                </a:solidFill>
                <a:latin typeface="Raleway Bold"/>
              </a:rPr>
              <a:t>¿Cómo afecta la tecnología  </a:t>
            </a:r>
            <a:r>
              <a:rPr lang="es-419" sz="3699" i="1" spc="3" dirty="0">
                <a:solidFill>
                  <a:srgbClr val="000000"/>
                </a:solidFill>
                <a:latin typeface="Raleway Bold"/>
              </a:rPr>
              <a:t>blockchain</a:t>
            </a:r>
            <a:r>
              <a:rPr lang="es-419" sz="3699" spc="3" dirty="0">
                <a:solidFill>
                  <a:srgbClr val="000000"/>
                </a:solidFill>
                <a:latin typeface="Raleway Bold"/>
              </a:rPr>
              <a:t> a la resolución de controversias?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419" sz="3699" spc="3" dirty="0">
              <a:solidFill>
                <a:srgbClr val="00000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3699" spc="3" dirty="0">
                <a:solidFill>
                  <a:srgbClr val="000000"/>
                </a:solidFill>
                <a:latin typeface="Raleway Bold"/>
              </a:rPr>
              <a:t>¿Qué tribunal es competente y cómo se reconocen y ejecutan a nivel internacional los resultados de transacciones </a:t>
            </a:r>
            <a:r>
              <a:rPr lang="es-419" sz="3699" i="1" spc="3" dirty="0" err="1">
                <a:solidFill>
                  <a:srgbClr val="000000"/>
                </a:solidFill>
                <a:latin typeface="Raleway Bold"/>
              </a:rPr>
              <a:t>on-chain</a:t>
            </a:r>
            <a:r>
              <a:rPr lang="es-419" sz="3699" i="1" spc="3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s-419" sz="3699" spc="3" dirty="0">
                <a:solidFill>
                  <a:srgbClr val="000000"/>
                </a:solidFill>
                <a:latin typeface="Raleway Bold"/>
              </a:rPr>
              <a:t>y </a:t>
            </a:r>
            <a:r>
              <a:rPr lang="es-419" sz="3699" i="1" spc="3" dirty="0">
                <a:solidFill>
                  <a:srgbClr val="000000"/>
                </a:solidFill>
                <a:latin typeface="Raleway Bold"/>
              </a:rPr>
              <a:t>off-</a:t>
            </a:r>
            <a:r>
              <a:rPr lang="es-419" sz="3699" i="1" spc="3" dirty="0" err="1">
                <a:solidFill>
                  <a:srgbClr val="000000"/>
                </a:solidFill>
                <a:latin typeface="Raleway Bold"/>
              </a:rPr>
              <a:t>chain</a:t>
            </a:r>
            <a:r>
              <a:rPr lang="es-419" sz="3699" i="1" spc="3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s-419" sz="3699" spc="3" dirty="0">
                <a:solidFill>
                  <a:srgbClr val="000000"/>
                </a:solidFill>
                <a:latin typeface="Raleway Bold"/>
              </a:rPr>
              <a:t>(dentro y fuera de la cadena)? 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3FF7F7FB-0D37-4E67-D6A4-88062599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325" y="9147175"/>
            <a:ext cx="23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ES" sz="3000">
                <a:solidFill>
                  <a:srgbClr val="000000"/>
                </a:solidFill>
                <a:latin typeface="Raleway Bold" panose="020B0803030101060003" pitchFamily="34" charset="77"/>
              </a:rPr>
              <a:t>6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3ABACAC4-2A4A-4711-E716-0DCA32F3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025" y="1028700"/>
            <a:ext cx="4522788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B7C22320-DA86-664F-7938-37B12871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 b="7787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3">
            <a:extLst>
              <a:ext uri="{FF2B5EF4-FFF2-40B4-BE49-F238E27FC236}">
                <a16:creationId xmlns:a16="http://schemas.microsoft.com/office/drawing/2014/main" id="{03F85F17-DF60-3A16-E9FB-3273BC9D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9BF521CB-9120-38D4-C88D-FE93F80E8B20}"/>
              </a:ext>
            </a:extLst>
          </p:cNvPr>
          <p:cNvSpPr txBox="1"/>
          <p:nvPr/>
        </p:nvSpPr>
        <p:spPr>
          <a:xfrm>
            <a:off x="4922838" y="3157538"/>
            <a:ext cx="8442325" cy="50783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3699" spc="3" dirty="0">
                <a:solidFill>
                  <a:srgbClr val="231F20"/>
                </a:solidFill>
                <a:latin typeface="Raleway Bold"/>
              </a:rPr>
              <a:t>¿Cuáles son las posibilidades para que la autonomía de la voluntad de las partes determine la ley aplicable? ¿Qué límites deberían considerarse?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419" sz="3699" spc="3" dirty="0">
              <a:solidFill>
                <a:srgbClr val="231F2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419" sz="3699" spc="3" dirty="0">
              <a:solidFill>
                <a:srgbClr val="231F2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3699" spc="3" dirty="0">
                <a:solidFill>
                  <a:srgbClr val="231F20"/>
                </a:solidFill>
                <a:latin typeface="Raleway Bold"/>
              </a:rPr>
              <a:t>¿Qué factores de conexión son viables? </a:t>
            </a: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7A2EAE36-AE59-70A5-90B5-0FA2BF7C7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0263" y="9147175"/>
            <a:ext cx="21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ES" sz="3000">
                <a:solidFill>
                  <a:srgbClr val="223231"/>
                </a:solidFill>
                <a:latin typeface="Raleway Bold" panose="020B0803030101060003" pitchFamily="34" charset="77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5D883FED-E15D-D738-BBA9-9BD49499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7DCF1541-A156-19F1-4A7E-58E3675B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8" b="19453"/>
          <a:stretch>
            <a:fillRect/>
          </a:stretch>
        </p:blipFill>
        <p:spPr bwMode="auto">
          <a:xfrm>
            <a:off x="15192375" y="2757488"/>
            <a:ext cx="3095625" cy="752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>
            <a:extLst>
              <a:ext uri="{FF2B5EF4-FFF2-40B4-BE49-F238E27FC236}">
                <a16:creationId xmlns:a16="http://schemas.microsoft.com/office/drawing/2014/main" id="{14C4930B-1CC7-94AF-F484-7F54AB24C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325" y="9147175"/>
            <a:ext cx="23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ES" sz="3000">
                <a:solidFill>
                  <a:srgbClr val="000000"/>
                </a:solidFill>
                <a:latin typeface="Raleway Bold" panose="020B0803030101060003" pitchFamily="34" charset="77"/>
              </a:rPr>
              <a:t>8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FF2C45C-9F7D-618C-F61B-3A8A74B77BC6}"/>
              </a:ext>
            </a:extLst>
          </p:cNvPr>
          <p:cNvSpPr txBox="1"/>
          <p:nvPr/>
        </p:nvSpPr>
        <p:spPr>
          <a:xfrm>
            <a:off x="990600" y="342900"/>
            <a:ext cx="14008100" cy="681224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000" spc="5" dirty="0">
                <a:solidFill>
                  <a:srgbClr val="000000"/>
                </a:solidFill>
                <a:latin typeface="Raleway Bold"/>
              </a:rPr>
              <a:t>Las aplicaciones de </a:t>
            </a:r>
            <a:r>
              <a:rPr lang="es-ES_tradnl" sz="5000" i="1" spc="5" dirty="0" err="1">
                <a:solidFill>
                  <a:srgbClr val="000000"/>
                </a:solidFill>
                <a:latin typeface="Raleway Bold"/>
              </a:rPr>
              <a:t>fintech</a:t>
            </a:r>
            <a:r>
              <a:rPr lang="es-ES_tradnl" sz="5000" spc="5" dirty="0">
                <a:solidFill>
                  <a:srgbClr val="000000"/>
                </a:solidFill>
                <a:latin typeface="Raleway Bold"/>
              </a:rPr>
              <a:t>, tecnología que facilita el diseño y la prestación de servicios financieros,</a:t>
            </a:r>
            <a:r>
              <a:rPr lang="es-ES_tradnl" sz="5000" i="1" spc="5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s-ES_tradnl" sz="5000" spc="5" dirty="0">
                <a:solidFill>
                  <a:srgbClr val="000000"/>
                </a:solidFill>
                <a:latin typeface="Raleway Bold"/>
              </a:rPr>
              <a:t>también plantean interrogantes en materia de  asuntos transfronterizos .</a:t>
            </a:r>
          </a:p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5000" spc="5" dirty="0">
              <a:solidFill>
                <a:srgbClr val="000000"/>
              </a:solidFill>
              <a:latin typeface="Raleway Bold"/>
            </a:endParaRPr>
          </a:p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000" spc="5" dirty="0">
                <a:solidFill>
                  <a:srgbClr val="000000"/>
                </a:solidFill>
                <a:latin typeface="Raleway Bold"/>
              </a:rPr>
              <a:t>La industria </a:t>
            </a:r>
            <a:r>
              <a:rPr lang="es-ES_tradnl" sz="5000" i="1" spc="5" dirty="0">
                <a:solidFill>
                  <a:srgbClr val="000000"/>
                </a:solidFill>
                <a:latin typeface="Raleway Bold"/>
              </a:rPr>
              <a:t>fintech </a:t>
            </a:r>
            <a:r>
              <a:rPr lang="es-ES_tradnl" sz="5000" spc="5" dirty="0">
                <a:solidFill>
                  <a:srgbClr val="000000"/>
                </a:solidFill>
                <a:latin typeface="Raleway Bold"/>
              </a:rPr>
              <a:t>enfrenta preguntas similares a raíz de la descentralización, la deslocalización y las operaciones autónomas.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67233B2-7550-2A70-B317-DCCCC8D49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E0A1AE12-0F12-0AB9-5E1E-E984205F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8" r="8273"/>
          <a:stretch>
            <a:fillRect/>
          </a:stretch>
        </p:blipFill>
        <p:spPr bwMode="auto">
          <a:xfrm>
            <a:off x="9144000" y="0"/>
            <a:ext cx="7548563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CD25D6C-FEFF-A7B4-4228-436F02593986}"/>
              </a:ext>
            </a:extLst>
          </p:cNvPr>
          <p:cNvSpPr txBox="1"/>
          <p:nvPr/>
        </p:nvSpPr>
        <p:spPr>
          <a:xfrm>
            <a:off x="990600" y="1098550"/>
            <a:ext cx="7262813" cy="451405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9" spc="3" dirty="0">
              <a:solidFill>
                <a:srgbClr val="231F2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3699" spc="3" dirty="0">
                <a:solidFill>
                  <a:srgbClr val="231F20"/>
                </a:solidFill>
                <a:latin typeface="Raleway Bold"/>
              </a:rPr>
              <a:t>¿Cuál es la ley aplicable a los pagos internacionales, a los sistemas de liquidación y a las transferencias de títulos valores? ¿Cuál es la ley aplicable a los flujos transfronterizos de datos?</a:t>
            </a:r>
          </a:p>
        </p:txBody>
      </p:sp>
      <p:sp>
        <p:nvSpPr>
          <p:cNvPr id="21509" name="TextBox 5">
            <a:extLst>
              <a:ext uri="{FF2B5EF4-FFF2-40B4-BE49-F238E27FC236}">
                <a16:creationId xmlns:a16="http://schemas.microsoft.com/office/drawing/2014/main" id="{C45A051B-6FFB-BB88-E15E-0D3FC4001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0" y="9147175"/>
            <a:ext cx="22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ES" sz="3000">
                <a:solidFill>
                  <a:srgbClr val="000000"/>
                </a:solidFill>
                <a:latin typeface="Raleway Bold" panose="020B0803030101060003" pitchFamily="34" charset="77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47A5904F6774DAE22D50EDA674A6F" ma:contentTypeVersion="17" ma:contentTypeDescription="Create a new document." ma:contentTypeScope="" ma:versionID="ce94490234d6bf26fdf2021b33367f56">
  <xsd:schema xmlns:xsd="http://www.w3.org/2001/XMLSchema" xmlns:xs="http://www.w3.org/2001/XMLSchema" xmlns:p="http://schemas.microsoft.com/office/2006/metadata/properties" xmlns:ns2="fade9f41-8274-4562-a441-a60497a1c1ef" xmlns:ns3="fff67857-0fef-4031-9241-e723d592f3bc" targetNamespace="http://schemas.microsoft.com/office/2006/metadata/properties" ma:root="true" ma:fieldsID="a0c7da5e35b08bd67babd90296ea22ca" ns2:_="" ns3:_="">
    <xsd:import namespace="fade9f41-8274-4562-a441-a60497a1c1ef"/>
    <xsd:import namespace="fff67857-0fef-4031-9241-e723d592f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e9f41-8274-4562-a441-a60497a1c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ef9850f-5a64-43bc-ba9c-4291667ff3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67857-0fef-4031-9241-e723d592f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e855cb4-7b77-482c-9f59-32cb8d7a15a6}" ma:internalName="TaxCatchAll" ma:showField="CatchAllData" ma:web="fff67857-0fef-4031-9241-e723d592f3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de9f41-8274-4562-a441-a60497a1c1ef">
      <Terms xmlns="http://schemas.microsoft.com/office/infopath/2007/PartnerControls"/>
    </lcf76f155ced4ddcb4097134ff3c332f>
    <TaxCatchAll xmlns="fff67857-0fef-4031-9241-e723d592f3bc" xsi:nil="true"/>
  </documentManagement>
</p:properties>
</file>

<file path=customXml/itemProps1.xml><?xml version="1.0" encoding="utf-8"?>
<ds:datastoreItem xmlns:ds="http://schemas.openxmlformats.org/officeDocument/2006/customXml" ds:itemID="{80158505-28F6-4650-960C-573C3BA738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631D81-7DB1-4765-9069-A0FD6F6C4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e9f41-8274-4562-a441-a60497a1c1ef"/>
    <ds:schemaRef ds:uri="fff67857-0fef-4031-9241-e723d592f3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42D8D-D20E-4D0F-B9DE-EBC54DFAA47C}">
  <ds:schemaRefs>
    <ds:schemaRef ds:uri="http://purl.org/dc/dcmitype/"/>
    <ds:schemaRef ds:uri="fff67857-0fef-4031-9241-e723d592f3bc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ade9f41-8274-4562-a441-a60497a1c1ef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453</Words>
  <Application>Microsoft Office PowerPoint</Application>
  <PresentationFormat>Custom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- BC and Fintech Questions</dc:title>
  <dc:creator>Stu Hawkins</dc:creator>
  <cp:lastModifiedBy>Stuart Hawkins</cp:lastModifiedBy>
  <cp:revision>35</cp:revision>
  <dcterms:created xsi:type="dcterms:W3CDTF">2006-08-16T00:00:00Z</dcterms:created>
  <dcterms:modified xsi:type="dcterms:W3CDTF">2023-02-27T15:51:55Z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f76f155ced4ddcb4097134ff3c332f">
    <vt:lpwstr/>
  </property>
  <property fmtid="{D5CDD505-2E9C-101B-9397-08002B2CF9AE}" pid="3" name="TaxCatchAll">
    <vt:lpwstr/>
  </property>
  <property fmtid="{D5CDD505-2E9C-101B-9397-08002B2CF9AE}" pid="4" name="ContentTypeId">
    <vt:lpwstr>0x01010030947A5904F6774DAE22D50EDA674A6F</vt:lpwstr>
  </property>
  <property fmtid="{D5CDD505-2E9C-101B-9397-08002B2CF9AE}" pid="5" name="MediaServiceImageTags">
    <vt:lpwstr/>
  </property>
</Properties>
</file>