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Raleway Bold" panose="020B0604020202020204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4557" autoAdjust="0"/>
  </p:normalViewPr>
  <p:slideViewPr>
    <p:cSldViewPr>
      <p:cViewPr varScale="1">
        <p:scale>
          <a:sx n="42" d="100"/>
          <a:sy n="42" d="100"/>
        </p:scale>
        <p:origin x="10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Zanettin" userId="051dafa4-0ab9-4cd1-b63c-ad3b18943bc1" providerId="ADAL" clId="{5923C89C-96A9-44D3-AD24-0BCCB59F0BD3}"/>
    <pc:docChg chg="custSel modSld">
      <pc:chgData name="Ana Zanettin" userId="051dafa4-0ab9-4cd1-b63c-ad3b18943bc1" providerId="ADAL" clId="{5923C89C-96A9-44D3-AD24-0BCCB59F0BD3}" dt="2024-07-15T13:57:47.543" v="13" actId="20577"/>
      <pc:docMkLst>
        <pc:docMk/>
      </pc:docMkLst>
      <pc:sldChg chg="modSp mod">
        <pc:chgData name="Ana Zanettin" userId="051dafa4-0ab9-4cd1-b63c-ad3b18943bc1" providerId="ADAL" clId="{5923C89C-96A9-44D3-AD24-0BCCB59F0BD3}" dt="2024-07-15T13:55:18.615" v="5" actId="313"/>
        <pc:sldMkLst>
          <pc:docMk/>
          <pc:sldMk cId="0" sldId="258"/>
        </pc:sldMkLst>
        <pc:spChg chg="mod">
          <ac:chgData name="Ana Zanettin" userId="051dafa4-0ab9-4cd1-b63c-ad3b18943bc1" providerId="ADAL" clId="{5923C89C-96A9-44D3-AD24-0BCCB59F0BD3}" dt="2024-07-15T13:55:18.615" v="5" actId="313"/>
          <ac:spMkLst>
            <pc:docMk/>
            <pc:sldMk cId="0" sldId="258"/>
            <ac:spMk id="4" creationId="{FC2799F5-60B0-FC69-2819-4FF79FA48F2A}"/>
          </ac:spMkLst>
        </pc:spChg>
      </pc:sldChg>
      <pc:sldChg chg="modSp mod">
        <pc:chgData name="Ana Zanettin" userId="051dafa4-0ab9-4cd1-b63c-ad3b18943bc1" providerId="ADAL" clId="{5923C89C-96A9-44D3-AD24-0BCCB59F0BD3}" dt="2024-07-15T13:56:48.770" v="6" actId="6549"/>
        <pc:sldMkLst>
          <pc:docMk/>
          <pc:sldMk cId="0" sldId="264"/>
        </pc:sldMkLst>
        <pc:spChg chg="mod">
          <ac:chgData name="Ana Zanettin" userId="051dafa4-0ab9-4cd1-b63c-ad3b18943bc1" providerId="ADAL" clId="{5923C89C-96A9-44D3-AD24-0BCCB59F0BD3}" dt="2024-07-15T13:56:48.770" v="6" actId="6549"/>
          <ac:spMkLst>
            <pc:docMk/>
            <pc:sldMk cId="0" sldId="264"/>
            <ac:spMk id="21506" creationId="{D0E6E408-FCBE-EB14-FE57-9C1676CD771D}"/>
          </ac:spMkLst>
        </pc:spChg>
      </pc:sldChg>
      <pc:sldChg chg="modSp mod">
        <pc:chgData name="Ana Zanettin" userId="051dafa4-0ab9-4cd1-b63c-ad3b18943bc1" providerId="ADAL" clId="{5923C89C-96A9-44D3-AD24-0BCCB59F0BD3}" dt="2024-07-15T13:57:22.008" v="8" actId="114"/>
        <pc:sldMkLst>
          <pc:docMk/>
          <pc:sldMk cId="0" sldId="266"/>
        </pc:sldMkLst>
        <pc:spChg chg="mod">
          <ac:chgData name="Ana Zanettin" userId="051dafa4-0ab9-4cd1-b63c-ad3b18943bc1" providerId="ADAL" clId="{5923C89C-96A9-44D3-AD24-0BCCB59F0BD3}" dt="2024-07-15T13:57:22.008" v="8" actId="114"/>
          <ac:spMkLst>
            <pc:docMk/>
            <pc:sldMk cId="0" sldId="266"/>
            <ac:spMk id="4" creationId="{D2C3ED47-FF08-7EE0-B431-D2E19301F5FD}"/>
          </ac:spMkLst>
        </pc:spChg>
      </pc:sldChg>
      <pc:sldChg chg="modSp mod">
        <pc:chgData name="Ana Zanettin" userId="051dafa4-0ab9-4cd1-b63c-ad3b18943bc1" providerId="ADAL" clId="{5923C89C-96A9-44D3-AD24-0BCCB59F0BD3}" dt="2024-07-15T13:57:47.543" v="13" actId="20577"/>
        <pc:sldMkLst>
          <pc:docMk/>
          <pc:sldMk cId="0" sldId="267"/>
        </pc:sldMkLst>
        <pc:spChg chg="mod">
          <ac:chgData name="Ana Zanettin" userId="051dafa4-0ab9-4cd1-b63c-ad3b18943bc1" providerId="ADAL" clId="{5923C89C-96A9-44D3-AD24-0BCCB59F0BD3}" dt="2024-07-15T13:57:47.543" v="13" actId="20577"/>
          <ac:spMkLst>
            <pc:docMk/>
            <pc:sldMk cId="0" sldId="267"/>
            <ac:spMk id="3" creationId="{EC64BF0A-9302-CAF1-FA80-F20D981FE0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3A32B-E306-694F-B17B-A0018EB1BF1A}" type="datetimeFigureOut">
              <a:rPr lang="es-ES_tradnl" smtClean="0"/>
              <a:t>15/07/2024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F845-3F93-B041-A65B-33FB0CC31D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447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4F845-3F93-B041-A65B-33FB0CC31D7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535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93597-DA5E-B181-E0DF-74C1B5FC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D1E3-2617-604A-ADCC-8E37E7C8F053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39711-9231-0F28-89E1-124B4BF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B589C-026D-6826-C746-E899268D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E1C-4523-2E42-AE28-46DA6685C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4B56-C598-6FA6-4A34-E2940336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B0BA-59FC-974B-9E5E-B9E083C78C89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BA681-2008-B020-8484-198BE50F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D938-9F74-2299-3675-E39F3F40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3C21-8A29-6442-A408-8F3781615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30EFE-8B9E-3AF7-4937-995D9B1D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913F-C54C-4443-8DC6-D07BA639D60E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388F-2560-3EDC-4087-165FB9FD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442C3-FC71-253E-9AAD-9194EBAC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1E40-D2E4-CD48-B109-1FDC2BCE8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C7E0-C2ED-5A8C-244F-23C9539A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35A0-B3BC-5E40-9DDB-4D226CE0F4C0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2E4FC-ED37-B176-5FE1-8F26B3EB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134E7-1D9F-2AB8-3D88-6E24422B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FA3D-69BD-A747-9EAB-4FCACF1E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C3FB-D89F-A2BF-F6B6-FCC4267C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D04A-B011-BF4C-A107-5D13DD7DA174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F5644-9A29-6A42-4109-76BE9284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2A64-3D99-17C5-EE89-927BA245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A12B-A1E3-624F-A276-A3DCE8F3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3F40E-4D12-D0E8-E3DE-A00E53A3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ACD3-75CE-2043-B3CD-F6114B52D2BA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DA9819-7402-1B74-BDB1-9F6BCAB0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B422BF-4210-9186-A57B-6D7657EF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0FE9-C848-4A42-969D-679438174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708BB0-FFD7-05D6-FC3D-21EB3BCD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52CA-1C0B-284D-A9AA-705DFAF47F4D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24A42E-2656-208E-9BF9-358654FF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DCFB13-DF6B-1643-BB80-4D4349C0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13C1-294A-8A4A-BECB-3A7CE9B34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0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2C7888-54FF-B0C7-ABEC-80135B66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9EF6-5FDB-C94B-A237-84DCC158299B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118C18-F8A7-1BAB-BE0C-2137F2B5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BBC285-A064-5D97-C464-918F9B1E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F13B-164D-1C4E-A2CE-6EB1DA718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374DA4-D86F-A034-45FA-55F45BFB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162B-F63F-294A-A94E-1A28E2A9B7B5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E95734-3BB4-7EE4-5603-F171E301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8474D2-0292-BF0D-A3E6-138EA8C1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2649-A00E-3041-BDD5-A72D95582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7D68B2-56AD-832B-352C-C1289CC3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5C53-53E6-D24F-882B-1DD45F713D5D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B34420-56DC-FC1E-4D43-C28F1643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96D8C2-86ED-01A2-D190-947963AC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6EA8-4676-4346-83F1-624D0B040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7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8C1AC5-4B63-94E8-E0A4-1388EBD6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397C-4500-1842-B3A6-EB40510E1666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7B54EE-6D1E-F0DD-A619-F0BDFF09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827E62-EC4F-EA48-FE8A-F71CC386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C8F3E-EDF1-F943-A606-CE825C44E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6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2F8B3D-85B8-7220-E71C-08C10EAF2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0AC9FE0-6078-BEBA-B5E0-D795A9B97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text styles</a:t>
            </a:r>
          </a:p>
          <a:p>
            <a:pPr lvl="1"/>
            <a:r>
              <a:rPr lang="en-US" altLang="es-AR"/>
              <a:t>Second level</a:t>
            </a:r>
          </a:p>
          <a:p>
            <a:pPr lvl="2"/>
            <a:r>
              <a:rPr lang="en-US" altLang="es-AR"/>
              <a:t>Third level</a:t>
            </a:r>
          </a:p>
          <a:p>
            <a:pPr lvl="3"/>
            <a:r>
              <a:rPr lang="en-US" altLang="es-AR"/>
              <a:t>Fourth level</a:t>
            </a:r>
          </a:p>
          <a:p>
            <a:pPr lvl="4"/>
            <a:r>
              <a:rPr lang="en-US" altLang="es-A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4F414-6134-AD64-59FB-02A3682C0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07C46-54D0-E545-9B50-92EE2D0E60A2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6F7EF-5F81-F843-2B47-92437E02D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CF590-DD02-BC11-DDDC-E07B13864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7C9112-DD86-2D4E-818B-B66D89299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7BDB614-FE03-C6AC-3160-CE6496D85710}"/>
              </a:ext>
            </a:extLst>
          </p:cNvPr>
          <p:cNvSpPr txBox="1"/>
          <p:nvPr/>
        </p:nvSpPr>
        <p:spPr>
          <a:xfrm>
            <a:off x="749300" y="1333500"/>
            <a:ext cx="12979400" cy="646330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1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0" spc="10" dirty="0" err="1">
                <a:solidFill>
                  <a:srgbClr val="FFFFFF"/>
                </a:solidFill>
                <a:latin typeface="Raleway Bold"/>
              </a:rPr>
              <a:t>Convenio</a:t>
            </a:r>
            <a:r>
              <a:rPr lang="en-US" sz="10500" spc="10" dirty="0">
                <a:solidFill>
                  <a:srgbClr val="FFFFFF"/>
                </a:solidFill>
                <a:latin typeface="Raleway Bold"/>
              </a:rPr>
              <a:t> HCCH</a:t>
            </a:r>
          </a:p>
          <a:p>
            <a:pPr eaLnBrk="1" fontAlgn="auto" hangingPunct="1">
              <a:lnSpc>
                <a:spcPts val="1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0" spc="10" dirty="0">
                <a:solidFill>
                  <a:srgbClr val="FFFFFF"/>
                </a:solidFill>
                <a:latin typeface="Raleway Bold"/>
              </a:rPr>
              <a:t>sobre la Ley </a:t>
            </a:r>
            <a:r>
              <a:rPr lang="en-US" sz="10500" spc="10" dirty="0" err="1">
                <a:solidFill>
                  <a:srgbClr val="FFFFFF"/>
                </a:solidFill>
                <a:latin typeface="Raleway Bold"/>
              </a:rPr>
              <a:t>Aplicable</a:t>
            </a:r>
            <a:r>
              <a:rPr lang="en-US" sz="10500" spc="10" dirty="0">
                <a:solidFill>
                  <a:srgbClr val="FFFFFF"/>
                </a:solidFill>
                <a:latin typeface="Raleway Bold"/>
              </a:rPr>
              <a:t> al </a:t>
            </a:r>
            <a:r>
              <a:rPr lang="en-US" sz="10500" i="1" spc="10" dirty="0">
                <a:solidFill>
                  <a:srgbClr val="FFFFFF"/>
                </a:solidFill>
                <a:latin typeface="Raleway Bold"/>
              </a:rPr>
              <a:t>Trust</a:t>
            </a:r>
            <a:r>
              <a:rPr lang="en-US" sz="10500" spc="10" dirty="0">
                <a:solidFill>
                  <a:srgbClr val="FFFFFF"/>
                </a:solidFill>
                <a:latin typeface="Raleway Bold"/>
              </a:rPr>
              <a:t> </a:t>
            </a:r>
            <a:br>
              <a:rPr lang="en-US" sz="10500" spc="10" dirty="0">
                <a:solidFill>
                  <a:srgbClr val="FFFFFF"/>
                </a:solidFill>
                <a:latin typeface="Raleway Bold"/>
              </a:rPr>
            </a:br>
            <a:r>
              <a:rPr lang="en-US" sz="10500" spc="10" dirty="0">
                <a:solidFill>
                  <a:srgbClr val="FFFFFF"/>
                </a:solidFill>
                <a:latin typeface="Raleway Bold"/>
              </a:rPr>
              <a:t>de 1985 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CC6EB250-C0FB-CBA4-B3B2-D0CA6839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8388350"/>
            <a:ext cx="6746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CC728FB-ABB4-0940-3D4C-1B9C1BDB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7"/>
          <a:stretch>
            <a:fillRect/>
          </a:stretch>
        </p:blipFill>
        <p:spPr bwMode="auto">
          <a:xfrm>
            <a:off x="14951075" y="0"/>
            <a:ext cx="26225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8D4BC71C-DF19-8A6E-7EFA-049776C6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7"/>
          <a:stretch>
            <a:fillRect/>
          </a:stretch>
        </p:blipFill>
        <p:spPr bwMode="auto">
          <a:xfrm>
            <a:off x="13970000" y="0"/>
            <a:ext cx="3251200" cy="814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3FECF82F-2D07-8CC9-0476-5FE67255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4BAAE10F-1EA4-E3DF-2094-DFA762B6D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9592"/>
          <a:stretch>
            <a:fillRect/>
          </a:stretch>
        </p:blipFill>
        <p:spPr bwMode="auto">
          <a:xfrm>
            <a:off x="0" y="2540000"/>
            <a:ext cx="80105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A6E2F8D-52FB-78A5-998C-8D95E52CC34C}"/>
              </a:ext>
            </a:extLst>
          </p:cNvPr>
          <p:cNvSpPr txBox="1"/>
          <p:nvPr/>
        </p:nvSpPr>
        <p:spPr>
          <a:xfrm>
            <a:off x="9144000" y="1752600"/>
            <a:ext cx="7078663" cy="67710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El Convenio ha impulsado la elaboración de nuevas leyes de 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trusts 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e instituciones análogas nuevas, p. ej., la reformas del </a:t>
            </a:r>
            <a:r>
              <a:rPr lang="es-ES_tradnl" sz="3699" i="1" spc="3" dirty="0" err="1">
                <a:solidFill>
                  <a:srgbClr val="000000"/>
                </a:solidFill>
                <a:latin typeface="Raleway Bold"/>
              </a:rPr>
              <a:t>waqf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s-ES_tradnl" sz="3699" i="1" spc="3" baseline="30000" dirty="0">
                <a:solidFill>
                  <a:srgbClr val="000000"/>
                </a:solidFill>
                <a:latin typeface="Raleway Bold"/>
              </a:rPr>
              <a:t>2 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del derecho islámico.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00000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¿Cómo podrían estas nuevas leyes o reformas beneficiarse de la caracterización de instituciones análogas?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DE314F38-08B5-003F-B1BA-3F42040C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7075" y="9147175"/>
            <a:ext cx="105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10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00F33E-02E0-D91F-3DD5-BCEE8834682F}"/>
              </a:ext>
            </a:extLst>
          </p:cNvPr>
          <p:cNvSpPr txBox="1"/>
          <p:nvPr/>
        </p:nvSpPr>
        <p:spPr>
          <a:xfrm>
            <a:off x="8991600" y="9147175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baseline="30000" dirty="0"/>
              <a:t>2  Especie de donación, que implica una renuncia sobre la titularidad del bien por parte del propietario, que deriva en un usufructo a favor de personas o de instituciones, generalmente bajo la administración de un ejecutor de la voluntad de quien instituyó, no directamente de los beneficiarios.</a:t>
            </a:r>
            <a:endParaRPr lang="en-US" sz="1800" spc="3" baseline="30000" dirty="0">
              <a:solidFill>
                <a:srgbClr val="000000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6021DA6-B4CB-C727-2E5D-9781743C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3B24515C-A483-EAD6-4748-7380F986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r="19968"/>
          <a:stretch>
            <a:fillRect/>
          </a:stretch>
        </p:blipFill>
        <p:spPr bwMode="auto">
          <a:xfrm>
            <a:off x="10144125" y="1428750"/>
            <a:ext cx="8143875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D2C3ED47-FF08-7EE0-B431-D2E19301F5FD}"/>
              </a:ext>
            </a:extLst>
          </p:cNvPr>
          <p:cNvSpPr txBox="1"/>
          <p:nvPr/>
        </p:nvSpPr>
        <p:spPr>
          <a:xfrm>
            <a:off x="990600" y="1638300"/>
            <a:ext cx="7878763" cy="620682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¿El Convenio capta, de manera suficiente, todas las características pertinentes del 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trust </a:t>
            </a:r>
            <a:r>
              <a:rPr lang="es-AR" sz="4000" b="1" dirty="0"/>
              <a:t>“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angloamericano”, como la desinversión (</a:t>
            </a:r>
            <a:r>
              <a:rPr lang="es-ES_tradnl" sz="3699" i="1" spc="3" dirty="0" err="1">
                <a:solidFill>
                  <a:srgbClr val="000000"/>
                </a:solidFill>
                <a:latin typeface="Raleway Bold"/>
              </a:rPr>
              <a:t>divestiture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) o la constitución sin transmisión mediante una mera declaración (</a:t>
            </a:r>
            <a:r>
              <a:rPr lang="es-ES_tradnl" sz="3699" i="1" spc="3" dirty="0" err="1">
                <a:solidFill>
                  <a:srgbClr val="000000"/>
                </a:solidFill>
                <a:latin typeface="Raleway Bold"/>
              </a:rPr>
              <a:t>self-declarations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)? ¿Cómo afecta el Convenio el desarrollo de actividades internacionales con relación a los 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trusts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? 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A09B43F3-413B-57FD-6FE4-2376AA23B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300" y="9147175"/>
            <a:ext cx="102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0B96E24-171D-F206-E18A-3B09918A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8388350"/>
            <a:ext cx="6746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C64BF0A-9302-CAF1-FA80-F20D981FE072}"/>
              </a:ext>
            </a:extLst>
          </p:cNvPr>
          <p:cNvSpPr txBox="1"/>
          <p:nvPr/>
        </p:nvSpPr>
        <p:spPr>
          <a:xfrm>
            <a:off x="5605463" y="3157538"/>
            <a:ext cx="7272337" cy="4514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¿Le gustaría saber más?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Vea el </a:t>
            </a:r>
            <a:r>
              <a:rPr lang="es-ES_tradnl" sz="3699" u="sng" spc="3" dirty="0">
                <a:solidFill>
                  <a:srgbClr val="FFFFFF"/>
                </a:solidFill>
                <a:latin typeface="Raleway Bold"/>
              </a:rPr>
              <a:t>Documento Preliminar 14 </a:t>
            </a:r>
            <a:r>
              <a:rPr lang="es-ES_tradnl" sz="3699" spc="3">
                <a:solidFill>
                  <a:srgbClr val="FFFFFF"/>
                </a:solidFill>
                <a:latin typeface="Raleway Bold"/>
              </a:rPr>
              <a:t>(CAGP de 2022</a:t>
            </a: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) de la HCCH. 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¡Únase a nosotros en CODIFI!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En línea, 12-16 de septiembre de 2022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087AC431-0D19-E968-654A-59A48EAC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7"/>
          <a:stretch>
            <a:fillRect/>
          </a:stretch>
        </p:blipFill>
        <p:spPr bwMode="auto">
          <a:xfrm>
            <a:off x="14951075" y="0"/>
            <a:ext cx="26225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E50F03FC-A3B8-F93D-212B-6DC8FAAC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7"/>
          <a:stretch>
            <a:fillRect/>
          </a:stretch>
        </p:blipFill>
        <p:spPr bwMode="auto">
          <a:xfrm>
            <a:off x="13970000" y="0"/>
            <a:ext cx="3251200" cy="814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0980AC6-4B1E-CF15-3F10-4CC74BE1BA41}"/>
              </a:ext>
            </a:extLst>
          </p:cNvPr>
          <p:cNvSpPr txBox="1"/>
          <p:nvPr/>
        </p:nvSpPr>
        <p:spPr>
          <a:xfrm>
            <a:off x="1179513" y="4097338"/>
            <a:ext cx="11260137" cy="1187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90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499" dirty="0">
                <a:solidFill>
                  <a:srgbClr val="231F20"/>
                </a:solidFill>
                <a:latin typeface="Raleway Bold"/>
              </a:rPr>
              <a:t>¿Qué es un </a:t>
            </a:r>
            <a:r>
              <a:rPr lang="en-US" sz="10499" i="1" dirty="0">
                <a:solidFill>
                  <a:srgbClr val="231F20"/>
                </a:solidFill>
                <a:latin typeface="Raleway Bold"/>
              </a:rPr>
              <a:t>trust</a:t>
            </a:r>
            <a:r>
              <a:rPr lang="en-US" sz="10499" dirty="0">
                <a:solidFill>
                  <a:srgbClr val="231F20"/>
                </a:solidFill>
                <a:latin typeface="Raleway Bold"/>
              </a:rPr>
              <a:t>?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99E15041-8231-C93E-ABEC-D241B07DC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>
            <a:extLst>
              <a:ext uri="{FF2B5EF4-FFF2-40B4-BE49-F238E27FC236}">
                <a16:creationId xmlns:a16="http://schemas.microsoft.com/office/drawing/2014/main" id="{6EA716B9-589A-6B31-B3C5-5F7C70510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263" y="9147175"/>
            <a:ext cx="21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2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CFA7E4BD-79C5-86FA-E239-74A7AAE2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6" r="32008"/>
          <a:stretch>
            <a:fillRect/>
          </a:stretch>
        </p:blipFill>
        <p:spPr bwMode="auto">
          <a:xfrm>
            <a:off x="15086013" y="0"/>
            <a:ext cx="3201987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EDC6970-68A2-C9AE-8EBD-9AD8917F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B4AB3A45-5482-4288-9D4F-A4C0B7C8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6911" r="34334" b="3075"/>
          <a:stretch>
            <a:fillRect/>
          </a:stretch>
        </p:blipFill>
        <p:spPr bwMode="auto">
          <a:xfrm>
            <a:off x="11353800" y="2298700"/>
            <a:ext cx="69342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C2799F5-60B0-FC69-2819-4FF79FA48F2A}"/>
              </a:ext>
            </a:extLst>
          </p:cNvPr>
          <p:cNvSpPr txBox="1"/>
          <p:nvPr/>
        </p:nvSpPr>
        <p:spPr>
          <a:xfrm>
            <a:off x="914400" y="2886075"/>
            <a:ext cx="9264650" cy="444070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El término 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trust </a:t>
            </a:r>
            <a:r>
              <a:rPr lang="es-ES_tradnl" sz="3699" spc="3" baseline="30000" dirty="0">
                <a:solidFill>
                  <a:srgbClr val="000000"/>
                </a:solidFill>
                <a:latin typeface="Raleway Bold"/>
              </a:rPr>
              <a:t>1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 se refiere a la relación jurídica en la que una de las partes, denominada “constituyente”, coloca bienes bajo el control de un </a:t>
            </a:r>
            <a:r>
              <a:rPr lang="es-ES_tradnl" sz="3699" i="1" spc="3" dirty="0" err="1">
                <a:solidFill>
                  <a:srgbClr val="000000"/>
                </a:solidFill>
                <a:latin typeface="Raleway Bold"/>
              </a:rPr>
              <a:t>trustee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en interés de un beneficiario o con un fin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determinado. 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 dirty="0">
              <a:solidFill>
                <a:srgbClr val="00000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3" baseline="30000" dirty="0">
                <a:solidFill>
                  <a:srgbClr val="000000"/>
                </a:solidFill>
                <a:latin typeface="Raleway Bold"/>
              </a:rPr>
              <a:t>1</a:t>
            </a:r>
            <a:r>
              <a:rPr lang="es-AR" sz="2000" dirty="0"/>
              <a:t>En algunos países de Hispanoamérica esta figura es conocida como "fideicomiso". </a:t>
            </a:r>
            <a:endParaRPr lang="en-US" sz="2000" spc="3" baseline="3000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59873D25-E330-6E11-DFAA-94B4BE0B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1850" y="9147175"/>
            <a:ext cx="21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7AB062B-8A09-ECA7-E2CE-B43BE908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DB8965A3-6A3F-5068-A3B2-D9B6FF57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b="27362"/>
          <a:stretch>
            <a:fillRect/>
          </a:stretch>
        </p:blipFill>
        <p:spPr bwMode="auto">
          <a:xfrm>
            <a:off x="8832850" y="2787650"/>
            <a:ext cx="94551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2D87389B-4D3E-EE98-503A-B5705BFD1863}"/>
              </a:ext>
            </a:extLst>
          </p:cNvPr>
          <p:cNvSpPr txBox="1"/>
          <p:nvPr/>
        </p:nvSpPr>
        <p:spPr>
          <a:xfrm>
            <a:off x="990600" y="1409700"/>
            <a:ext cx="7078663" cy="61393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spc="3" dirty="0">
                <a:solidFill>
                  <a:srgbClr val="FFFFFF"/>
                </a:solidFill>
                <a:latin typeface="Raleway Bold"/>
              </a:rPr>
              <a:t>La figura del </a:t>
            </a:r>
            <a:r>
              <a:rPr lang="es-ES_tradnl" sz="2400" i="1" spc="3" dirty="0">
                <a:solidFill>
                  <a:srgbClr val="FFFFFF"/>
                </a:solidFill>
                <a:latin typeface="Raleway Bold"/>
              </a:rPr>
              <a:t>trust </a:t>
            </a:r>
            <a:r>
              <a:rPr lang="es-ES_tradnl" sz="2400" spc="3" dirty="0">
                <a:solidFill>
                  <a:srgbClr val="FFFFFF"/>
                </a:solidFill>
                <a:latin typeface="Raleway Bold"/>
              </a:rPr>
              <a:t> es conocida en jurisdicciones donde rige el </a:t>
            </a:r>
            <a:r>
              <a:rPr lang="es-ES_tradnl" sz="2400" i="1" spc="3" dirty="0" err="1">
                <a:solidFill>
                  <a:srgbClr val="FFFFFF"/>
                </a:solidFill>
                <a:latin typeface="Raleway Bold"/>
              </a:rPr>
              <a:t>common</a:t>
            </a:r>
            <a:r>
              <a:rPr lang="es-ES_tradnl" sz="2400" i="1" spc="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s-ES_tradnl" sz="2400" i="1" spc="3" dirty="0" err="1">
                <a:solidFill>
                  <a:srgbClr val="FFFFFF"/>
                </a:solidFill>
                <a:latin typeface="Raleway Bold"/>
              </a:rPr>
              <a:t>law</a:t>
            </a:r>
            <a:r>
              <a:rPr lang="es-ES_tradnl" sz="2400" spc="3" dirty="0">
                <a:solidFill>
                  <a:srgbClr val="FFFFFF"/>
                </a:solidFill>
                <a:latin typeface="Raleway Bold"/>
              </a:rPr>
              <a:t>, mientras que las regidas por derecho de base romano-germánico pueden tener instituciones análogas que también quedan comprendidas en el ámbito de aplicación del Convenio. </a:t>
            </a:r>
            <a:endParaRPr lang="es-ES_tradnl" sz="2400" i="1" spc="3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400" spc="3" dirty="0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spc="3" dirty="0">
                <a:solidFill>
                  <a:srgbClr val="FFFFFF"/>
                </a:solidFill>
                <a:latin typeface="Raleway Bold"/>
              </a:rPr>
              <a:t>Las normas de </a:t>
            </a:r>
            <a:r>
              <a:rPr lang="es-ES_tradnl" sz="2400" spc="3" dirty="0" err="1">
                <a:solidFill>
                  <a:srgbClr val="FFFFFF"/>
                </a:solidFill>
                <a:latin typeface="Raleway Bold"/>
              </a:rPr>
              <a:t>DIPr</a:t>
            </a:r>
            <a:r>
              <a:rPr lang="es-ES_tradnl" sz="2400" spc="3" dirty="0">
                <a:solidFill>
                  <a:srgbClr val="FFFFFF"/>
                </a:solidFill>
                <a:latin typeface="Raleway Bold"/>
              </a:rPr>
              <a:t> son valiosas para ambos sistemas jurídicos y garantizan que los </a:t>
            </a:r>
            <a:r>
              <a:rPr lang="es-ES_tradnl" sz="2400" i="1" spc="3" dirty="0">
                <a:solidFill>
                  <a:srgbClr val="FFFFFF"/>
                </a:solidFill>
                <a:latin typeface="Raleway Bold"/>
              </a:rPr>
              <a:t>trusts</a:t>
            </a:r>
            <a:r>
              <a:rPr lang="es-ES_tradnl" sz="2400" spc="3" dirty="0">
                <a:solidFill>
                  <a:srgbClr val="FFFFFF"/>
                </a:solidFill>
                <a:latin typeface="Raleway Bold"/>
              </a:rPr>
              <a:t> y las instituciones análogas puedan atender, ampliamente, sus funciones previstas.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B69EFCB7-F67A-585D-2B98-30761D1E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8675" y="9147175"/>
            <a:ext cx="21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656C413-D7DD-D7BF-D3EB-2F0FE191AB07}"/>
              </a:ext>
            </a:extLst>
          </p:cNvPr>
          <p:cNvSpPr txBox="1"/>
          <p:nvPr/>
        </p:nvSpPr>
        <p:spPr>
          <a:xfrm>
            <a:off x="1028700" y="3525838"/>
            <a:ext cx="12860338" cy="349602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90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499" dirty="0">
                <a:solidFill>
                  <a:srgbClr val="231F20"/>
                </a:solidFill>
                <a:latin typeface="Raleway Bold"/>
              </a:rPr>
              <a:t>¿Cómo funciona el Convenio sobre </a:t>
            </a:r>
            <a:r>
              <a:rPr lang="es-ES_tradnl" sz="10499" i="1" dirty="0" err="1">
                <a:solidFill>
                  <a:srgbClr val="231F20"/>
                </a:solidFill>
                <a:latin typeface="Raleway Bold"/>
              </a:rPr>
              <a:t>Trusts</a:t>
            </a:r>
            <a:r>
              <a:rPr lang="es-ES_tradnl" sz="10499" dirty="0">
                <a:solidFill>
                  <a:srgbClr val="231F20"/>
                </a:solidFill>
                <a:latin typeface="Raleway Bold"/>
              </a:rPr>
              <a:t>? 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38FEE323-3978-32EA-6DA2-A60A6556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1850" y="9147175"/>
            <a:ext cx="21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5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3B772CC4-E110-40EA-289A-8507D5FA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6" r="32008"/>
          <a:stretch>
            <a:fillRect/>
          </a:stretch>
        </p:blipFill>
        <p:spPr bwMode="auto">
          <a:xfrm>
            <a:off x="15086013" y="0"/>
            <a:ext cx="3201987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8EF4C09E-C17A-ADC9-8E30-5B7449C0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3384DB4-5E90-5CC6-A181-54FCE275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C10462AE-6755-D149-A159-ACBE0B9C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25" y="1028700"/>
            <a:ext cx="452278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720698DF-005E-CFBB-4CDC-03FB0FF5B6EC}"/>
              </a:ext>
            </a:extLst>
          </p:cNvPr>
          <p:cNvSpPr txBox="1"/>
          <p:nvPr/>
        </p:nvSpPr>
        <p:spPr>
          <a:xfrm>
            <a:off x="914400" y="558800"/>
            <a:ext cx="8443913" cy="78995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En primer lugar, el Convenio se utiliza para determinar la ley aplicable, la cual establecerá las normas para muchas cuestiones relativas al 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trust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. En general, será la elegida por el constituyente.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spc="3" dirty="0">
              <a:solidFill>
                <a:srgbClr val="00000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Cuando no se haya elegido la ley aplicable, elementos objetivos del </a:t>
            </a:r>
            <a:r>
              <a:rPr lang="es-ES_tradnl" sz="3699" i="1" spc="3" dirty="0">
                <a:solidFill>
                  <a:srgbClr val="000000"/>
                </a:solidFill>
                <a:latin typeface="Raleway Bold"/>
              </a:rPr>
              <a:t>trust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 pueden servir para vincularlo con la ley de una jurisdicción específica. Por ejemplo, uno de los elementos es el lugar donde el </a:t>
            </a:r>
            <a:r>
              <a:rPr lang="es-ES_tradnl" sz="3699" i="1" spc="3" dirty="0" err="1">
                <a:solidFill>
                  <a:srgbClr val="000000"/>
                </a:solidFill>
                <a:latin typeface="Raleway Bold"/>
              </a:rPr>
              <a:t>trustee</a:t>
            </a:r>
            <a:r>
              <a:rPr lang="es-ES_tradnl" sz="3699" spc="3" dirty="0">
                <a:solidFill>
                  <a:srgbClr val="000000"/>
                </a:solidFill>
                <a:latin typeface="Raleway Bold"/>
              </a:rPr>
              <a:t> ejerce sus actividades.</a:t>
            </a: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61E6ADAB-BF07-CEEE-0816-2F0771B17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25" y="9147175"/>
            <a:ext cx="23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6AD8CE5C-120C-9942-CB42-3EDFEA03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1C2E9C38-EDB2-6B6C-E63B-CDA1C2F2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r="8273"/>
          <a:stretch>
            <a:fillRect/>
          </a:stretch>
        </p:blipFill>
        <p:spPr bwMode="auto">
          <a:xfrm>
            <a:off x="9144000" y="0"/>
            <a:ext cx="7548563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28EBE5BA-277B-029C-D2B9-3C577E6D9D68}"/>
              </a:ext>
            </a:extLst>
          </p:cNvPr>
          <p:cNvSpPr txBox="1"/>
          <p:nvPr/>
        </p:nvSpPr>
        <p:spPr>
          <a:xfrm>
            <a:off x="914400" y="1144588"/>
            <a:ext cx="7262813" cy="73353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En segundo lugar, el Convenio regula el efecto del reconocimiento de los </a:t>
            </a:r>
            <a:r>
              <a:rPr lang="es-ES_tradnl" sz="3699" i="1" spc="3" dirty="0">
                <a:solidFill>
                  <a:srgbClr val="231F20"/>
                </a:solidFill>
                <a:latin typeface="Raleway Bold"/>
              </a:rPr>
              <a:t>trusts </a:t>
            </a: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en otras jurisdicciones.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699" i="1" spc="3" dirty="0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En principio, el reconocimiento significa que el </a:t>
            </a:r>
            <a:r>
              <a:rPr lang="es-ES_tradnl" sz="3699" i="1" spc="3" dirty="0">
                <a:solidFill>
                  <a:srgbClr val="231F20"/>
                </a:solidFill>
                <a:latin typeface="Raleway Bold"/>
              </a:rPr>
              <a:t>trust</a:t>
            </a: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 se mantendrá como tal, que se respetarán sus elementos básicos. Por ejemplo, los bienes del </a:t>
            </a:r>
            <a:r>
              <a:rPr lang="es-ES_tradnl" sz="3699" i="1" spc="3" dirty="0">
                <a:solidFill>
                  <a:srgbClr val="231F20"/>
                </a:solidFill>
                <a:latin typeface="Raleway Bold"/>
              </a:rPr>
              <a:t>trust</a:t>
            </a: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 estarán protegidos de los acreedores personales del </a:t>
            </a:r>
            <a:r>
              <a:rPr lang="es-ES_tradnl" sz="3699" i="1" spc="3" dirty="0">
                <a:solidFill>
                  <a:srgbClr val="231F20"/>
                </a:solidFill>
                <a:latin typeface="Raleway Bold"/>
              </a:rPr>
              <a:t>trustee</a:t>
            </a:r>
            <a:r>
              <a:rPr lang="es-ES_tradnl" sz="3699" spc="3" dirty="0">
                <a:solidFill>
                  <a:srgbClr val="231F20"/>
                </a:solidFill>
                <a:latin typeface="Raleway Bold"/>
              </a:rPr>
              <a:t>. 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38C8BEF3-2D8A-CB71-9E49-528D406C2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263" y="9147175"/>
            <a:ext cx="21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C9D5124-D07E-3426-7182-31AE9789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5E0E431A-99E0-D373-9782-D02AC071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63" y="2595563"/>
            <a:ext cx="751363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FF7CAB5-6D7D-897A-C0B6-F219458FF4A1}"/>
              </a:ext>
            </a:extLst>
          </p:cNvPr>
          <p:cNvSpPr txBox="1"/>
          <p:nvPr/>
        </p:nvSpPr>
        <p:spPr>
          <a:xfrm>
            <a:off x="1028700" y="4000500"/>
            <a:ext cx="7078663" cy="338554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Por ello, el Convenio incrementa la previsibilidad jurídica y simplifica el tratamiento de los </a:t>
            </a:r>
            <a:r>
              <a:rPr lang="es-ES_tradnl" sz="3699" i="1" spc="3" dirty="0" err="1">
                <a:solidFill>
                  <a:srgbClr val="FFFFFF"/>
                </a:solidFill>
                <a:latin typeface="Raleway Bold"/>
              </a:rPr>
              <a:t>trusts</a:t>
            </a:r>
            <a:r>
              <a:rPr lang="es-ES_tradnl" sz="3699" spc="3" dirty="0">
                <a:solidFill>
                  <a:srgbClr val="FFFFFF"/>
                </a:solidFill>
                <a:latin typeface="Raleway Bold"/>
              </a:rPr>
              <a:t> en jurisdicciones donde no existe esta figura. 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E207ED8D-253E-B2F6-C665-734149C05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25" y="9147175"/>
            <a:ext cx="23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>
            <a:extLst>
              <a:ext uri="{FF2B5EF4-FFF2-40B4-BE49-F238E27FC236}">
                <a16:creationId xmlns:a16="http://schemas.microsoft.com/office/drawing/2014/main" id="{D0E6E408-FCBE-EB14-FE57-9C1676CD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895725"/>
            <a:ext cx="12860338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600"/>
              </a:lnSpc>
              <a:spcBef>
                <a:spcPct val="0"/>
              </a:spcBef>
              <a:buFontTx/>
              <a:buNone/>
            </a:pPr>
            <a:r>
              <a:rPr lang="es-ES_tradnl" sz="6000" spc="3" dirty="0">
                <a:solidFill>
                  <a:srgbClr val="000000"/>
                </a:solidFill>
                <a:latin typeface="Raleway Bold"/>
              </a:rPr>
              <a:t>¿</a:t>
            </a:r>
            <a:r>
              <a:rPr lang="es-ES_tradnl" altLang="es-AR" sz="6000" dirty="0">
                <a:solidFill>
                  <a:srgbClr val="231F20"/>
                </a:solidFill>
                <a:latin typeface="Raleway Bold" pitchFamily="34" charset="0"/>
              </a:rPr>
              <a:t>Qué cuestiones jurídicas en el contexto del Convenio sobre </a:t>
            </a:r>
            <a:r>
              <a:rPr lang="es-ES_tradnl" altLang="es-AR" sz="6000" i="1" dirty="0" err="1">
                <a:solidFill>
                  <a:srgbClr val="231F20"/>
                </a:solidFill>
                <a:latin typeface="Raleway Bold" pitchFamily="34" charset="0"/>
              </a:rPr>
              <a:t>Trusts</a:t>
            </a:r>
            <a:r>
              <a:rPr lang="es-ES_tradnl" altLang="es-AR" sz="6000" dirty="0">
                <a:solidFill>
                  <a:srgbClr val="231F20"/>
                </a:solidFill>
                <a:latin typeface="Raleway Bold" pitchFamily="34" charset="0"/>
              </a:rPr>
              <a:t> se analizarán en CODIFI? 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D4E053EC-0808-281C-4598-FABF48D90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4D03B607-C1E0-8D43-5A79-9A6F5A51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6" r="32008"/>
          <a:stretch>
            <a:fillRect/>
          </a:stretch>
        </p:blipFill>
        <p:spPr bwMode="auto">
          <a:xfrm>
            <a:off x="15086013" y="0"/>
            <a:ext cx="3201987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5">
            <a:extLst>
              <a:ext uri="{FF2B5EF4-FFF2-40B4-BE49-F238E27FC236}">
                <a16:creationId xmlns:a16="http://schemas.microsoft.com/office/drawing/2014/main" id="{B8EB5951-9B06-0384-484B-FF798E4E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0" y="9147175"/>
            <a:ext cx="22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s-AR" sz="3000">
                <a:solidFill>
                  <a:srgbClr val="000000"/>
                </a:solidFill>
                <a:latin typeface="Raleway Bold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1D76A2F786A40AF9586BAC11C59E1" ma:contentTypeVersion="8" ma:contentTypeDescription="Create a new document." ma:contentTypeScope="" ma:versionID="17b11d12313d5d2e840c700a2a0348c8">
  <xsd:schema xmlns:xsd="http://www.w3.org/2001/XMLSchema" xmlns:xs="http://www.w3.org/2001/XMLSchema" xmlns:p="http://schemas.microsoft.com/office/2006/metadata/properties" xmlns:ns2="767784bb-b18c-450a-bd80-6f35ecd82afb" xmlns:ns3="fff67857-0fef-4031-9241-e723d592f3bc" targetNamespace="http://schemas.microsoft.com/office/2006/metadata/properties" ma:root="true" ma:fieldsID="78fbdcbac0e5cbe144764ef6146c9fe9" ns2:_="" ns3:_="">
    <xsd:import namespace="767784bb-b18c-450a-bd80-6f35ecd82afb"/>
    <xsd:import namespace="fff67857-0fef-4031-9241-e723d592f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784bb-b18c-450a-bd80-6f35ecd82a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67857-0fef-4031-9241-e723d592f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77C1AB-4C15-4924-9DBB-50703D9CB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E8C99-3C2E-431F-918F-509F0D5C284E}"/>
</file>

<file path=customXml/itemProps3.xml><?xml version="1.0" encoding="utf-8"?>
<ds:datastoreItem xmlns:ds="http://schemas.openxmlformats.org/officeDocument/2006/customXml" ds:itemID="{4A9B375D-52A8-4D79-9863-14499F35D535}">
  <ds:schemaRefs>
    <ds:schemaRef ds:uri="767784bb-b18c-450a-bd80-6f35ecd82afb"/>
    <ds:schemaRef ds:uri="http://schemas.microsoft.com/office/2006/documentManagement/types"/>
    <ds:schemaRef ds:uri="fff67857-0fef-4031-9241-e723d592f3bc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515</Words>
  <Application>Microsoft Office PowerPoint</Application>
  <PresentationFormat>Custom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- Trusts Convention</dc:title>
  <dc:creator>Ana Zanettin</dc:creator>
  <cp:lastModifiedBy>Ana Zanettin</cp:lastModifiedBy>
  <cp:revision>27</cp:revision>
  <dcterms:created xsi:type="dcterms:W3CDTF">2006-08-16T00:00:00Z</dcterms:created>
  <dcterms:modified xsi:type="dcterms:W3CDTF">2024-07-15T13:57:49Z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0x010100A121D76A2F786A40AF9586BAC11C59E1</vt:lpwstr>
  </property>
</Properties>
</file>